
<file path=[Content_Types].xml><?xml version="1.0" encoding="utf-8"?>
<Types xmlns="http://schemas.openxmlformats.org/package/2006/content-types">
  <Default Extension="jpeg" ContentType="image/jpeg"/>
  <Default Extension="jpg" ContentType="image/jpeg"/>
  <Default Extension="pdf" ContentType="application/pd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8" r:id="rId20"/>
    <p:sldId id="275" r:id="rId21"/>
    <p:sldId id="276" r:id="rId22"/>
    <p:sldId id="277" r:id="rId23"/>
    <p:sldId id="279" r:id="rId24"/>
    <p:sldId id="280" r:id="rId25"/>
    <p:sldId id="281" r:id="rId26"/>
    <p:sldId id="282" r:id="rId27"/>
    <p:sldId id="300" r:id="rId28"/>
    <p:sldId id="301" r:id="rId29"/>
    <p:sldId id="302" r:id="rId30"/>
    <p:sldId id="283" r:id="rId31"/>
    <p:sldId id="303" r:id="rId32"/>
    <p:sldId id="304" r:id="rId33"/>
    <p:sldId id="305" r:id="rId34"/>
    <p:sldId id="284" r:id="rId35"/>
    <p:sldId id="306" r:id="rId36"/>
    <p:sldId id="285" r:id="rId37"/>
    <p:sldId id="307" r:id="rId38"/>
    <p:sldId id="286" r:id="rId39"/>
    <p:sldId id="308" r:id="rId40"/>
    <p:sldId id="309" r:id="rId41"/>
    <p:sldId id="310" r:id="rId42"/>
    <p:sldId id="311" r:id="rId43"/>
    <p:sldId id="312" r:id="rId44"/>
    <p:sldId id="287" r:id="rId45"/>
    <p:sldId id="313" r:id="rId46"/>
    <p:sldId id="314" r:id="rId47"/>
    <p:sldId id="315" r:id="rId48"/>
    <p:sldId id="288" r:id="rId49"/>
    <p:sldId id="289" r:id="rId50"/>
    <p:sldId id="290" r:id="rId51"/>
    <p:sldId id="291" r:id="rId52"/>
    <p:sldId id="316" r:id="rId53"/>
    <p:sldId id="317" r:id="rId54"/>
    <p:sldId id="292" r:id="rId55"/>
    <p:sldId id="295" r:id="rId56"/>
    <p:sldId id="296" r:id="rId57"/>
    <p:sldId id="297" r:id="rId58"/>
    <p:sldId id="298" r:id="rId59"/>
    <p:sldId id="299" r:id="rId60"/>
    <p:sldId id="293" r:id="rId61"/>
    <p:sldId id="294"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56"/>
    <p:restoredTop sz="95878"/>
  </p:normalViewPr>
  <p:slideViewPr>
    <p:cSldViewPr snapToGrid="0">
      <p:cViewPr varScale="1">
        <p:scale>
          <a:sx n="113" d="100"/>
          <a:sy n="113" d="100"/>
        </p:scale>
        <p:origin x="28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0A238A-9DC9-4AB7-B5CD-B85B11C02FC5}" type="doc">
      <dgm:prSet loTypeId="urn:microsoft.com/office/officeart/2005/8/layout/hierarchy1" loCatId="hierarchy" qsTypeId="urn:microsoft.com/office/officeart/2005/8/quickstyle/simple4" qsCatId="simple" csTypeId="urn:microsoft.com/office/officeart/2005/8/colors/colorful2" csCatId="colorful" phldr="1"/>
      <dgm:spPr/>
      <dgm:t>
        <a:bodyPr/>
        <a:lstStyle/>
        <a:p>
          <a:endParaRPr lang="en-US"/>
        </a:p>
      </dgm:t>
    </dgm:pt>
    <dgm:pt modelId="{4C12D917-1F4E-4FE6-A812-51ECD3C235FB}">
      <dgm:prSet/>
      <dgm:spPr/>
      <dgm:t>
        <a:bodyPr/>
        <a:lstStyle/>
        <a:p>
          <a:r>
            <a:rPr lang="en-US"/>
            <a:t>HEALTHCARE WORKERS </a:t>
          </a:r>
        </a:p>
      </dgm:t>
    </dgm:pt>
    <dgm:pt modelId="{FD4DC2A2-EEA9-4192-99CC-A1E643279982}" type="parTrans" cxnId="{6EBFBF66-D003-4B42-8219-EE51BC1F5983}">
      <dgm:prSet/>
      <dgm:spPr/>
      <dgm:t>
        <a:bodyPr/>
        <a:lstStyle/>
        <a:p>
          <a:endParaRPr lang="en-US"/>
        </a:p>
      </dgm:t>
    </dgm:pt>
    <dgm:pt modelId="{F6E686B9-D34A-4C41-A352-10A3AB142F72}" type="sibTrans" cxnId="{6EBFBF66-D003-4B42-8219-EE51BC1F5983}">
      <dgm:prSet/>
      <dgm:spPr/>
      <dgm:t>
        <a:bodyPr/>
        <a:lstStyle/>
        <a:p>
          <a:endParaRPr lang="en-US"/>
        </a:p>
      </dgm:t>
    </dgm:pt>
    <dgm:pt modelId="{D7875374-9DE5-49FF-9F8D-2F6629CC8649}">
      <dgm:prSet/>
      <dgm:spPr/>
      <dgm:t>
        <a:bodyPr/>
        <a:lstStyle/>
        <a:p>
          <a:r>
            <a:rPr lang="en-US" dirty="0"/>
            <a:t>-Health care workers interacts with families and patients</a:t>
          </a:r>
        </a:p>
      </dgm:t>
    </dgm:pt>
    <dgm:pt modelId="{CAA3BC07-4A11-46B1-8EC6-10E4E176906F}" type="parTrans" cxnId="{03B6FD23-84D1-482D-99A1-53763C94479B}">
      <dgm:prSet/>
      <dgm:spPr/>
      <dgm:t>
        <a:bodyPr/>
        <a:lstStyle/>
        <a:p>
          <a:endParaRPr lang="en-US"/>
        </a:p>
      </dgm:t>
    </dgm:pt>
    <dgm:pt modelId="{548DEB0C-645F-4D94-894D-BF291DC18213}" type="sibTrans" cxnId="{03B6FD23-84D1-482D-99A1-53763C94479B}">
      <dgm:prSet/>
      <dgm:spPr/>
      <dgm:t>
        <a:bodyPr/>
        <a:lstStyle/>
        <a:p>
          <a:endParaRPr lang="en-US"/>
        </a:p>
      </dgm:t>
    </dgm:pt>
    <dgm:pt modelId="{3EB14D88-DD92-924E-8E79-C4F713562A36}" type="pres">
      <dgm:prSet presAssocID="{FC0A238A-9DC9-4AB7-B5CD-B85B11C02FC5}" presName="hierChild1" presStyleCnt="0">
        <dgm:presLayoutVars>
          <dgm:chPref val="1"/>
          <dgm:dir/>
          <dgm:animOne val="branch"/>
          <dgm:animLvl val="lvl"/>
          <dgm:resizeHandles/>
        </dgm:presLayoutVars>
      </dgm:prSet>
      <dgm:spPr/>
    </dgm:pt>
    <dgm:pt modelId="{81A3B773-4397-3244-B46C-7EA9E72E435E}" type="pres">
      <dgm:prSet presAssocID="{4C12D917-1F4E-4FE6-A812-51ECD3C235FB}" presName="hierRoot1" presStyleCnt="0"/>
      <dgm:spPr/>
    </dgm:pt>
    <dgm:pt modelId="{F7EC8B11-7E72-A84C-80E9-647D70E9D881}" type="pres">
      <dgm:prSet presAssocID="{4C12D917-1F4E-4FE6-A812-51ECD3C235FB}" presName="composite" presStyleCnt="0"/>
      <dgm:spPr/>
    </dgm:pt>
    <dgm:pt modelId="{7E43072A-932C-CB41-A808-B39DB16E1A8E}" type="pres">
      <dgm:prSet presAssocID="{4C12D917-1F4E-4FE6-A812-51ECD3C235FB}" presName="background" presStyleLbl="node0" presStyleIdx="0" presStyleCnt="2"/>
      <dgm:spPr/>
    </dgm:pt>
    <dgm:pt modelId="{65C58B71-F045-004D-A842-A37B8A360A83}" type="pres">
      <dgm:prSet presAssocID="{4C12D917-1F4E-4FE6-A812-51ECD3C235FB}" presName="text" presStyleLbl="fgAcc0" presStyleIdx="0" presStyleCnt="2">
        <dgm:presLayoutVars>
          <dgm:chPref val="3"/>
        </dgm:presLayoutVars>
      </dgm:prSet>
      <dgm:spPr/>
    </dgm:pt>
    <dgm:pt modelId="{FDB9DF05-3AE1-9D46-8882-D47446CD2446}" type="pres">
      <dgm:prSet presAssocID="{4C12D917-1F4E-4FE6-A812-51ECD3C235FB}" presName="hierChild2" presStyleCnt="0"/>
      <dgm:spPr/>
    </dgm:pt>
    <dgm:pt modelId="{5B68D95D-0C44-0B4A-A58B-82BD03B705BC}" type="pres">
      <dgm:prSet presAssocID="{D7875374-9DE5-49FF-9F8D-2F6629CC8649}" presName="hierRoot1" presStyleCnt="0"/>
      <dgm:spPr/>
    </dgm:pt>
    <dgm:pt modelId="{5AF225EC-4BE3-734A-A365-75510C3671B6}" type="pres">
      <dgm:prSet presAssocID="{D7875374-9DE5-49FF-9F8D-2F6629CC8649}" presName="composite" presStyleCnt="0"/>
      <dgm:spPr/>
    </dgm:pt>
    <dgm:pt modelId="{1CE2DB2F-984E-0C43-BEC1-BBFB744675E2}" type="pres">
      <dgm:prSet presAssocID="{D7875374-9DE5-49FF-9F8D-2F6629CC8649}" presName="background" presStyleLbl="node0" presStyleIdx="1" presStyleCnt="2"/>
      <dgm:spPr/>
    </dgm:pt>
    <dgm:pt modelId="{7FA8CA94-5081-1141-94C6-B7C7D2241788}" type="pres">
      <dgm:prSet presAssocID="{D7875374-9DE5-49FF-9F8D-2F6629CC8649}" presName="text" presStyleLbl="fgAcc0" presStyleIdx="1" presStyleCnt="2">
        <dgm:presLayoutVars>
          <dgm:chPref val="3"/>
        </dgm:presLayoutVars>
      </dgm:prSet>
      <dgm:spPr/>
    </dgm:pt>
    <dgm:pt modelId="{CE5C0DFE-56FD-AA4D-9D09-EA99AB3C08E0}" type="pres">
      <dgm:prSet presAssocID="{D7875374-9DE5-49FF-9F8D-2F6629CC8649}" presName="hierChild2" presStyleCnt="0"/>
      <dgm:spPr/>
    </dgm:pt>
  </dgm:ptLst>
  <dgm:cxnLst>
    <dgm:cxn modelId="{03B6FD23-84D1-482D-99A1-53763C94479B}" srcId="{FC0A238A-9DC9-4AB7-B5CD-B85B11C02FC5}" destId="{D7875374-9DE5-49FF-9F8D-2F6629CC8649}" srcOrd="1" destOrd="0" parTransId="{CAA3BC07-4A11-46B1-8EC6-10E4E176906F}" sibTransId="{548DEB0C-645F-4D94-894D-BF291DC18213}"/>
    <dgm:cxn modelId="{2446E534-B54E-CF4B-ADBE-C8226238FD11}" type="presOf" srcId="{4C12D917-1F4E-4FE6-A812-51ECD3C235FB}" destId="{65C58B71-F045-004D-A842-A37B8A360A83}" srcOrd="0" destOrd="0" presId="urn:microsoft.com/office/officeart/2005/8/layout/hierarchy1"/>
    <dgm:cxn modelId="{6EBFBF66-D003-4B42-8219-EE51BC1F5983}" srcId="{FC0A238A-9DC9-4AB7-B5CD-B85B11C02FC5}" destId="{4C12D917-1F4E-4FE6-A812-51ECD3C235FB}" srcOrd="0" destOrd="0" parTransId="{FD4DC2A2-EEA9-4192-99CC-A1E643279982}" sibTransId="{F6E686B9-D34A-4C41-A352-10A3AB142F72}"/>
    <dgm:cxn modelId="{439EB1B5-707F-BB4B-9035-FC9B7D8DFD8C}" type="presOf" srcId="{FC0A238A-9DC9-4AB7-B5CD-B85B11C02FC5}" destId="{3EB14D88-DD92-924E-8E79-C4F713562A36}" srcOrd="0" destOrd="0" presId="urn:microsoft.com/office/officeart/2005/8/layout/hierarchy1"/>
    <dgm:cxn modelId="{7EBEFBFB-0FF8-804B-ACBA-332E538323F8}" type="presOf" srcId="{D7875374-9DE5-49FF-9F8D-2F6629CC8649}" destId="{7FA8CA94-5081-1141-94C6-B7C7D2241788}" srcOrd="0" destOrd="0" presId="urn:microsoft.com/office/officeart/2005/8/layout/hierarchy1"/>
    <dgm:cxn modelId="{4931B811-0352-8140-A7E4-E23091D50FB6}" type="presParOf" srcId="{3EB14D88-DD92-924E-8E79-C4F713562A36}" destId="{81A3B773-4397-3244-B46C-7EA9E72E435E}" srcOrd="0" destOrd="0" presId="urn:microsoft.com/office/officeart/2005/8/layout/hierarchy1"/>
    <dgm:cxn modelId="{A217A51E-3BCA-6940-A445-5962789A8982}" type="presParOf" srcId="{81A3B773-4397-3244-B46C-7EA9E72E435E}" destId="{F7EC8B11-7E72-A84C-80E9-647D70E9D881}" srcOrd="0" destOrd="0" presId="urn:microsoft.com/office/officeart/2005/8/layout/hierarchy1"/>
    <dgm:cxn modelId="{35070064-C043-8A4B-B411-C2D563DEBAC1}" type="presParOf" srcId="{F7EC8B11-7E72-A84C-80E9-647D70E9D881}" destId="{7E43072A-932C-CB41-A808-B39DB16E1A8E}" srcOrd="0" destOrd="0" presId="urn:microsoft.com/office/officeart/2005/8/layout/hierarchy1"/>
    <dgm:cxn modelId="{7C1C550B-425C-4A40-885A-882B67436DBD}" type="presParOf" srcId="{F7EC8B11-7E72-A84C-80E9-647D70E9D881}" destId="{65C58B71-F045-004D-A842-A37B8A360A83}" srcOrd="1" destOrd="0" presId="urn:microsoft.com/office/officeart/2005/8/layout/hierarchy1"/>
    <dgm:cxn modelId="{E78C1A94-EC28-AA4F-8FBA-E2B408C850E1}" type="presParOf" srcId="{81A3B773-4397-3244-B46C-7EA9E72E435E}" destId="{FDB9DF05-3AE1-9D46-8882-D47446CD2446}" srcOrd="1" destOrd="0" presId="urn:microsoft.com/office/officeart/2005/8/layout/hierarchy1"/>
    <dgm:cxn modelId="{4CAD1AD2-65E1-AA49-BA7C-06611B5F89E9}" type="presParOf" srcId="{3EB14D88-DD92-924E-8E79-C4F713562A36}" destId="{5B68D95D-0C44-0B4A-A58B-82BD03B705BC}" srcOrd="1" destOrd="0" presId="urn:microsoft.com/office/officeart/2005/8/layout/hierarchy1"/>
    <dgm:cxn modelId="{C6FEDA07-5C3A-594E-B41D-F378DCB0E305}" type="presParOf" srcId="{5B68D95D-0C44-0B4A-A58B-82BD03B705BC}" destId="{5AF225EC-4BE3-734A-A365-75510C3671B6}" srcOrd="0" destOrd="0" presId="urn:microsoft.com/office/officeart/2005/8/layout/hierarchy1"/>
    <dgm:cxn modelId="{9C375A92-6369-654F-85D1-5FF4E1549285}" type="presParOf" srcId="{5AF225EC-4BE3-734A-A365-75510C3671B6}" destId="{1CE2DB2F-984E-0C43-BEC1-BBFB744675E2}" srcOrd="0" destOrd="0" presId="urn:microsoft.com/office/officeart/2005/8/layout/hierarchy1"/>
    <dgm:cxn modelId="{C9722338-CA0C-E94D-9D38-C107FEAAD390}" type="presParOf" srcId="{5AF225EC-4BE3-734A-A365-75510C3671B6}" destId="{7FA8CA94-5081-1141-94C6-B7C7D2241788}" srcOrd="1" destOrd="0" presId="urn:microsoft.com/office/officeart/2005/8/layout/hierarchy1"/>
    <dgm:cxn modelId="{44A4CBAA-20F3-C44E-8D0B-6591C152722B}" type="presParOf" srcId="{5B68D95D-0C44-0B4A-A58B-82BD03B705BC}" destId="{CE5C0DFE-56FD-AA4D-9D09-EA99AB3C08E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812BB9-621A-4E12-8105-6EAA320462C5}" type="doc">
      <dgm:prSet loTypeId="urn:microsoft.com/office/officeart/2016/7/layout/VerticalDownArrowProcess" loCatId="process" qsTypeId="urn:microsoft.com/office/officeart/2005/8/quickstyle/simple4" qsCatId="simple" csTypeId="urn:microsoft.com/office/officeart/2005/8/colors/colorful2" csCatId="colorful"/>
      <dgm:spPr/>
      <dgm:t>
        <a:bodyPr/>
        <a:lstStyle/>
        <a:p>
          <a:endParaRPr lang="en-US"/>
        </a:p>
      </dgm:t>
    </dgm:pt>
    <dgm:pt modelId="{DBE900EF-488F-41EF-B500-36B268FEA995}">
      <dgm:prSet/>
      <dgm:spPr/>
      <dgm:t>
        <a:bodyPr/>
        <a:lstStyle/>
        <a:p>
          <a:r>
            <a:rPr lang="en-US"/>
            <a:t>Detect</a:t>
          </a:r>
        </a:p>
      </dgm:t>
    </dgm:pt>
    <dgm:pt modelId="{BD4FBD84-760A-46C6-8885-BC33E11F1761}" type="parTrans" cxnId="{E8860F59-1596-4D92-996C-8E7F1E3EE313}">
      <dgm:prSet/>
      <dgm:spPr/>
      <dgm:t>
        <a:bodyPr/>
        <a:lstStyle/>
        <a:p>
          <a:endParaRPr lang="en-US"/>
        </a:p>
      </dgm:t>
    </dgm:pt>
    <dgm:pt modelId="{41DFDCC7-3FD4-493C-9F47-2B75F554C44E}" type="sibTrans" cxnId="{E8860F59-1596-4D92-996C-8E7F1E3EE313}">
      <dgm:prSet/>
      <dgm:spPr/>
      <dgm:t>
        <a:bodyPr/>
        <a:lstStyle/>
        <a:p>
          <a:endParaRPr lang="en-US"/>
        </a:p>
      </dgm:t>
    </dgm:pt>
    <dgm:pt modelId="{6DCDFA22-89E3-444A-B27A-3664ED42A899}">
      <dgm:prSet/>
      <dgm:spPr/>
      <dgm:t>
        <a:bodyPr/>
        <a:lstStyle/>
        <a:p>
          <a:r>
            <a:rPr lang="en-US"/>
            <a:t>Detect new, unusual, or rare vaccine adverse events;</a:t>
          </a:r>
        </a:p>
      </dgm:t>
    </dgm:pt>
    <dgm:pt modelId="{6F7B6D1D-3719-426F-9F38-910DBDF65768}" type="parTrans" cxnId="{7A0CB68B-B673-4261-AC97-3788F8DA2F7D}">
      <dgm:prSet/>
      <dgm:spPr/>
      <dgm:t>
        <a:bodyPr/>
        <a:lstStyle/>
        <a:p>
          <a:endParaRPr lang="en-US"/>
        </a:p>
      </dgm:t>
    </dgm:pt>
    <dgm:pt modelId="{D6C1C7F5-A5F1-446C-B042-BC6C647057E5}" type="sibTrans" cxnId="{7A0CB68B-B673-4261-AC97-3788F8DA2F7D}">
      <dgm:prSet/>
      <dgm:spPr/>
      <dgm:t>
        <a:bodyPr/>
        <a:lstStyle/>
        <a:p>
          <a:endParaRPr lang="en-US"/>
        </a:p>
      </dgm:t>
    </dgm:pt>
    <dgm:pt modelId="{192EB06A-3318-4005-8C9C-3C6CF6DB524B}">
      <dgm:prSet/>
      <dgm:spPr/>
      <dgm:t>
        <a:bodyPr/>
        <a:lstStyle/>
        <a:p>
          <a:r>
            <a:rPr lang="en-US"/>
            <a:t>Monitor</a:t>
          </a:r>
        </a:p>
      </dgm:t>
    </dgm:pt>
    <dgm:pt modelId="{C60C865D-C85D-4C1D-81EE-6CEEA8E22C5E}" type="parTrans" cxnId="{9B23055D-9336-4D21-A9C7-2B5F519C8ADB}">
      <dgm:prSet/>
      <dgm:spPr/>
      <dgm:t>
        <a:bodyPr/>
        <a:lstStyle/>
        <a:p>
          <a:endParaRPr lang="en-US"/>
        </a:p>
      </dgm:t>
    </dgm:pt>
    <dgm:pt modelId="{203E017B-76C6-4677-A2D3-F8AC29812C37}" type="sibTrans" cxnId="{9B23055D-9336-4D21-A9C7-2B5F519C8ADB}">
      <dgm:prSet/>
      <dgm:spPr/>
      <dgm:t>
        <a:bodyPr/>
        <a:lstStyle/>
        <a:p>
          <a:endParaRPr lang="en-US"/>
        </a:p>
      </dgm:t>
    </dgm:pt>
    <dgm:pt modelId="{9345865E-C4A0-4578-AF38-33286A94F560}">
      <dgm:prSet/>
      <dgm:spPr/>
      <dgm:t>
        <a:bodyPr/>
        <a:lstStyle/>
        <a:p>
          <a:r>
            <a:rPr lang="en-US"/>
            <a:t>Monitor increases in known adverse events;</a:t>
          </a:r>
        </a:p>
      </dgm:t>
    </dgm:pt>
    <dgm:pt modelId="{7F242432-067F-40E2-9EE8-EBC85C47E5C1}" type="parTrans" cxnId="{5B8B6A07-903B-4D34-96D1-990D667F3D17}">
      <dgm:prSet/>
      <dgm:spPr/>
      <dgm:t>
        <a:bodyPr/>
        <a:lstStyle/>
        <a:p>
          <a:endParaRPr lang="en-US"/>
        </a:p>
      </dgm:t>
    </dgm:pt>
    <dgm:pt modelId="{CF99EF03-2F88-48D5-A9AC-F08033851880}" type="sibTrans" cxnId="{5B8B6A07-903B-4D34-96D1-990D667F3D17}">
      <dgm:prSet/>
      <dgm:spPr/>
      <dgm:t>
        <a:bodyPr/>
        <a:lstStyle/>
        <a:p>
          <a:endParaRPr lang="en-US"/>
        </a:p>
      </dgm:t>
    </dgm:pt>
    <dgm:pt modelId="{7C1D4433-BB55-409C-A7D1-6E7AC84A812E}">
      <dgm:prSet/>
      <dgm:spPr/>
      <dgm:t>
        <a:bodyPr/>
        <a:lstStyle/>
        <a:p>
          <a:r>
            <a:rPr lang="en-US"/>
            <a:t>Identify</a:t>
          </a:r>
        </a:p>
      </dgm:t>
    </dgm:pt>
    <dgm:pt modelId="{07ACDCC2-2D5D-4CD9-BCDF-F884E4910718}" type="parTrans" cxnId="{AC1E477A-7604-4053-8035-E822C6C27381}">
      <dgm:prSet/>
      <dgm:spPr/>
      <dgm:t>
        <a:bodyPr/>
        <a:lstStyle/>
        <a:p>
          <a:endParaRPr lang="en-US"/>
        </a:p>
      </dgm:t>
    </dgm:pt>
    <dgm:pt modelId="{8BAF9C02-AD2F-4027-9822-65B5C4D80F84}" type="sibTrans" cxnId="{AC1E477A-7604-4053-8035-E822C6C27381}">
      <dgm:prSet/>
      <dgm:spPr/>
      <dgm:t>
        <a:bodyPr/>
        <a:lstStyle/>
        <a:p>
          <a:endParaRPr lang="en-US"/>
        </a:p>
      </dgm:t>
    </dgm:pt>
    <dgm:pt modelId="{2B8CEE7F-9C2A-4A02-8D2B-7A9FEC455EC0}">
      <dgm:prSet/>
      <dgm:spPr/>
      <dgm:t>
        <a:bodyPr/>
        <a:lstStyle/>
        <a:p>
          <a:r>
            <a:rPr lang="en-US"/>
            <a:t>Identify potential patient risk factors for particular types of adverse events;</a:t>
          </a:r>
        </a:p>
      </dgm:t>
    </dgm:pt>
    <dgm:pt modelId="{CD501D76-411C-43E2-B15A-1342EBC5693E}" type="parTrans" cxnId="{745704C4-D04B-40FC-9693-1744B86413E8}">
      <dgm:prSet/>
      <dgm:spPr/>
      <dgm:t>
        <a:bodyPr/>
        <a:lstStyle/>
        <a:p>
          <a:endParaRPr lang="en-US"/>
        </a:p>
      </dgm:t>
    </dgm:pt>
    <dgm:pt modelId="{9424C3D8-7B28-4895-B760-1AF2B2129919}" type="sibTrans" cxnId="{745704C4-D04B-40FC-9693-1744B86413E8}">
      <dgm:prSet/>
      <dgm:spPr/>
      <dgm:t>
        <a:bodyPr/>
        <a:lstStyle/>
        <a:p>
          <a:endParaRPr lang="en-US"/>
        </a:p>
      </dgm:t>
    </dgm:pt>
    <dgm:pt modelId="{ABB2CACA-BEDC-46B0-A377-CA0A6F5FC7FC}">
      <dgm:prSet/>
      <dgm:spPr/>
      <dgm:t>
        <a:bodyPr/>
        <a:lstStyle/>
        <a:p>
          <a:r>
            <a:rPr lang="en-US"/>
            <a:t>Assess</a:t>
          </a:r>
        </a:p>
      </dgm:t>
    </dgm:pt>
    <dgm:pt modelId="{255FC7AA-00A6-4884-B4D3-9C038008DFC6}" type="parTrans" cxnId="{D6AA571F-F17D-456C-9AC7-B98E0AA31051}">
      <dgm:prSet/>
      <dgm:spPr/>
      <dgm:t>
        <a:bodyPr/>
        <a:lstStyle/>
        <a:p>
          <a:endParaRPr lang="en-US"/>
        </a:p>
      </dgm:t>
    </dgm:pt>
    <dgm:pt modelId="{E681D3D5-3797-4ABE-A3B7-D49A4E45EB2B}" type="sibTrans" cxnId="{D6AA571F-F17D-456C-9AC7-B98E0AA31051}">
      <dgm:prSet/>
      <dgm:spPr/>
      <dgm:t>
        <a:bodyPr/>
        <a:lstStyle/>
        <a:p>
          <a:endParaRPr lang="en-US"/>
        </a:p>
      </dgm:t>
    </dgm:pt>
    <dgm:pt modelId="{EBE35167-9E97-47BD-9732-060B5EC73911}">
      <dgm:prSet/>
      <dgm:spPr/>
      <dgm:t>
        <a:bodyPr/>
        <a:lstStyle/>
        <a:p>
          <a:r>
            <a:rPr lang="en-US"/>
            <a:t>Assess the safety of newly licensed vaccines;</a:t>
          </a:r>
        </a:p>
      </dgm:t>
    </dgm:pt>
    <dgm:pt modelId="{F9CB7E2E-F665-4707-8D1D-0EF76C7205F6}" type="parTrans" cxnId="{983D2163-6FA0-46C8-89D6-DC9007364599}">
      <dgm:prSet/>
      <dgm:spPr/>
      <dgm:t>
        <a:bodyPr/>
        <a:lstStyle/>
        <a:p>
          <a:endParaRPr lang="en-US"/>
        </a:p>
      </dgm:t>
    </dgm:pt>
    <dgm:pt modelId="{48624A04-0B71-47DB-BB30-C19E5CABE2FE}" type="sibTrans" cxnId="{983D2163-6FA0-46C8-89D6-DC9007364599}">
      <dgm:prSet/>
      <dgm:spPr/>
      <dgm:t>
        <a:bodyPr/>
        <a:lstStyle/>
        <a:p>
          <a:endParaRPr lang="en-US"/>
        </a:p>
      </dgm:t>
    </dgm:pt>
    <dgm:pt modelId="{CEE29495-1C44-4A44-A27B-EC48A3C117D3}">
      <dgm:prSet/>
      <dgm:spPr/>
      <dgm:t>
        <a:bodyPr/>
        <a:lstStyle/>
        <a:p>
          <a:r>
            <a:rPr lang="en-US"/>
            <a:t>Determine and address</a:t>
          </a:r>
        </a:p>
      </dgm:t>
    </dgm:pt>
    <dgm:pt modelId="{93F1E76C-36B8-4E8A-9E2B-61A4577B5C8D}" type="parTrans" cxnId="{AEA55383-6A27-4D81-B5BD-25C8AC75D6AF}">
      <dgm:prSet/>
      <dgm:spPr/>
      <dgm:t>
        <a:bodyPr/>
        <a:lstStyle/>
        <a:p>
          <a:endParaRPr lang="en-US"/>
        </a:p>
      </dgm:t>
    </dgm:pt>
    <dgm:pt modelId="{5F172181-3487-4704-A9B9-0EFB992B9117}" type="sibTrans" cxnId="{AEA55383-6A27-4D81-B5BD-25C8AC75D6AF}">
      <dgm:prSet/>
      <dgm:spPr/>
      <dgm:t>
        <a:bodyPr/>
        <a:lstStyle/>
        <a:p>
          <a:endParaRPr lang="en-US"/>
        </a:p>
      </dgm:t>
    </dgm:pt>
    <dgm:pt modelId="{CDF90F43-BA52-4140-B746-BF045A9C7C83}">
      <dgm:prSet/>
      <dgm:spPr/>
      <dgm:t>
        <a:bodyPr/>
        <a:lstStyle/>
        <a:p>
          <a:r>
            <a:rPr lang="en-US"/>
            <a:t>Determine and address possible reporting clusters (e.g., suspected localized [temporally or geographically] or product-/batch-/lot-specific adverse event reporting);</a:t>
          </a:r>
        </a:p>
      </dgm:t>
    </dgm:pt>
    <dgm:pt modelId="{E5CF2B47-D544-46B3-B2CF-3B0246A561CA}" type="parTrans" cxnId="{86D460F9-D320-41F3-9F0F-14090FCE0C80}">
      <dgm:prSet/>
      <dgm:spPr/>
      <dgm:t>
        <a:bodyPr/>
        <a:lstStyle/>
        <a:p>
          <a:endParaRPr lang="en-US"/>
        </a:p>
      </dgm:t>
    </dgm:pt>
    <dgm:pt modelId="{041CF95E-E417-4677-9B26-B4FD835DD127}" type="sibTrans" cxnId="{86D460F9-D320-41F3-9F0F-14090FCE0C80}">
      <dgm:prSet/>
      <dgm:spPr/>
      <dgm:t>
        <a:bodyPr/>
        <a:lstStyle/>
        <a:p>
          <a:endParaRPr lang="en-US"/>
        </a:p>
      </dgm:t>
    </dgm:pt>
    <dgm:pt modelId="{4336F115-FBB1-4454-8588-9F435CD1BA67}">
      <dgm:prSet/>
      <dgm:spPr/>
      <dgm:t>
        <a:bodyPr/>
        <a:lstStyle/>
        <a:p>
          <a:r>
            <a:rPr lang="en-US"/>
            <a:t>Recognize</a:t>
          </a:r>
        </a:p>
      </dgm:t>
    </dgm:pt>
    <dgm:pt modelId="{7E6CE4FC-019E-4260-BE39-A4FC3D9F92E5}" type="parTrans" cxnId="{4706E874-D544-47CE-A618-A232DAB399DA}">
      <dgm:prSet/>
      <dgm:spPr/>
      <dgm:t>
        <a:bodyPr/>
        <a:lstStyle/>
        <a:p>
          <a:endParaRPr lang="en-US"/>
        </a:p>
      </dgm:t>
    </dgm:pt>
    <dgm:pt modelId="{487D22F5-1858-453C-9563-8DB5B12CF16E}" type="sibTrans" cxnId="{4706E874-D544-47CE-A618-A232DAB399DA}">
      <dgm:prSet/>
      <dgm:spPr/>
      <dgm:t>
        <a:bodyPr/>
        <a:lstStyle/>
        <a:p>
          <a:endParaRPr lang="en-US"/>
        </a:p>
      </dgm:t>
    </dgm:pt>
    <dgm:pt modelId="{AACD69D9-3CC4-4DA8-9592-9FFE2AABDCF5}">
      <dgm:prSet/>
      <dgm:spPr/>
      <dgm:t>
        <a:bodyPr/>
        <a:lstStyle/>
        <a:p>
          <a:r>
            <a:rPr lang="en-US"/>
            <a:t>Recognize persistent safe-use problems and administration errors;</a:t>
          </a:r>
        </a:p>
      </dgm:t>
    </dgm:pt>
    <dgm:pt modelId="{72F1BB70-86DD-4738-ACE6-0C0F08B138AA}" type="parTrans" cxnId="{2948344E-9C72-4D04-9F6A-AEC8DE0DAC08}">
      <dgm:prSet/>
      <dgm:spPr/>
      <dgm:t>
        <a:bodyPr/>
        <a:lstStyle/>
        <a:p>
          <a:endParaRPr lang="en-US"/>
        </a:p>
      </dgm:t>
    </dgm:pt>
    <dgm:pt modelId="{25CDFAF8-344E-40DC-92CA-EFAEAF6CEB42}" type="sibTrans" cxnId="{2948344E-9C72-4D04-9F6A-AEC8DE0DAC08}">
      <dgm:prSet/>
      <dgm:spPr/>
      <dgm:t>
        <a:bodyPr/>
        <a:lstStyle/>
        <a:p>
          <a:endParaRPr lang="en-US"/>
        </a:p>
      </dgm:t>
    </dgm:pt>
    <dgm:pt modelId="{9F532FF9-C4A8-431E-B33D-50C7EF60BEFB}">
      <dgm:prSet/>
      <dgm:spPr/>
      <dgm:t>
        <a:bodyPr/>
        <a:lstStyle/>
        <a:p>
          <a:r>
            <a:rPr lang="en-US"/>
            <a:t>Provide</a:t>
          </a:r>
        </a:p>
      </dgm:t>
    </dgm:pt>
    <dgm:pt modelId="{4AE48F1A-882C-4C1E-8AD1-7C9BBB9BD728}" type="parTrans" cxnId="{8B8DAFD5-950A-4B03-8846-0634CAD5951B}">
      <dgm:prSet/>
      <dgm:spPr/>
      <dgm:t>
        <a:bodyPr/>
        <a:lstStyle/>
        <a:p>
          <a:endParaRPr lang="en-US"/>
        </a:p>
      </dgm:t>
    </dgm:pt>
    <dgm:pt modelId="{34BE4219-6414-48D2-B21F-C1397A9E0AAB}" type="sibTrans" cxnId="{8B8DAFD5-950A-4B03-8846-0634CAD5951B}">
      <dgm:prSet/>
      <dgm:spPr/>
      <dgm:t>
        <a:bodyPr/>
        <a:lstStyle/>
        <a:p>
          <a:endParaRPr lang="en-US"/>
        </a:p>
      </dgm:t>
    </dgm:pt>
    <dgm:pt modelId="{0DC1A4FD-38EA-46CC-AA99-EBFF9D3FDC48}">
      <dgm:prSet/>
      <dgm:spPr/>
      <dgm:t>
        <a:bodyPr/>
        <a:lstStyle/>
        <a:p>
          <a:r>
            <a:rPr lang="en-US"/>
            <a:t>Provide a national safety monitoring system that extends to the entire general population for response to public health emergencies, such as a large-scale pandemic influenza vaccination program.</a:t>
          </a:r>
        </a:p>
      </dgm:t>
    </dgm:pt>
    <dgm:pt modelId="{0FA0F74C-5A03-4269-AAD4-968B2D0A15CB}" type="parTrans" cxnId="{122D3287-719D-4444-BAEC-7967FB70A442}">
      <dgm:prSet/>
      <dgm:spPr/>
      <dgm:t>
        <a:bodyPr/>
        <a:lstStyle/>
        <a:p>
          <a:endParaRPr lang="en-US"/>
        </a:p>
      </dgm:t>
    </dgm:pt>
    <dgm:pt modelId="{018CB76F-4D96-4B1A-BE97-B972B55B9C71}" type="sibTrans" cxnId="{122D3287-719D-4444-BAEC-7967FB70A442}">
      <dgm:prSet/>
      <dgm:spPr/>
      <dgm:t>
        <a:bodyPr/>
        <a:lstStyle/>
        <a:p>
          <a:endParaRPr lang="en-US"/>
        </a:p>
      </dgm:t>
    </dgm:pt>
    <dgm:pt modelId="{988ED4F0-AA8C-DD43-B063-0268ABFF85D4}" type="pres">
      <dgm:prSet presAssocID="{7E812BB9-621A-4E12-8105-6EAA320462C5}" presName="Name0" presStyleCnt="0">
        <dgm:presLayoutVars>
          <dgm:dir/>
          <dgm:animLvl val="lvl"/>
          <dgm:resizeHandles val="exact"/>
        </dgm:presLayoutVars>
      </dgm:prSet>
      <dgm:spPr/>
    </dgm:pt>
    <dgm:pt modelId="{3270BB56-34FA-0C43-8332-5FF074477518}" type="pres">
      <dgm:prSet presAssocID="{9F532FF9-C4A8-431E-B33D-50C7EF60BEFB}" presName="boxAndChildren" presStyleCnt="0"/>
      <dgm:spPr/>
    </dgm:pt>
    <dgm:pt modelId="{F28667BC-DC25-3943-9071-6B4455278E47}" type="pres">
      <dgm:prSet presAssocID="{9F532FF9-C4A8-431E-B33D-50C7EF60BEFB}" presName="parentTextBox" presStyleLbl="alignNode1" presStyleIdx="0" presStyleCnt="7"/>
      <dgm:spPr/>
    </dgm:pt>
    <dgm:pt modelId="{08E49EA6-633B-F942-BFCA-F395B8FCC4E0}" type="pres">
      <dgm:prSet presAssocID="{9F532FF9-C4A8-431E-B33D-50C7EF60BEFB}" presName="descendantBox" presStyleLbl="bgAccFollowNode1" presStyleIdx="0" presStyleCnt="7"/>
      <dgm:spPr/>
    </dgm:pt>
    <dgm:pt modelId="{EB0FCB10-33A4-6445-B9CA-98D356916394}" type="pres">
      <dgm:prSet presAssocID="{487D22F5-1858-453C-9563-8DB5B12CF16E}" presName="sp" presStyleCnt="0"/>
      <dgm:spPr/>
    </dgm:pt>
    <dgm:pt modelId="{5A938C4F-BAF8-A442-B687-5BEBBC9B2ED3}" type="pres">
      <dgm:prSet presAssocID="{4336F115-FBB1-4454-8588-9F435CD1BA67}" presName="arrowAndChildren" presStyleCnt="0"/>
      <dgm:spPr/>
    </dgm:pt>
    <dgm:pt modelId="{350934E1-8B8A-574F-ACC8-A92FCB758C2F}" type="pres">
      <dgm:prSet presAssocID="{4336F115-FBB1-4454-8588-9F435CD1BA67}" presName="parentTextArrow" presStyleLbl="node1" presStyleIdx="0" presStyleCnt="0"/>
      <dgm:spPr/>
    </dgm:pt>
    <dgm:pt modelId="{1E4A585A-D185-6C4E-82AE-46439B838E0D}" type="pres">
      <dgm:prSet presAssocID="{4336F115-FBB1-4454-8588-9F435CD1BA67}" presName="arrow" presStyleLbl="alignNode1" presStyleIdx="1" presStyleCnt="7"/>
      <dgm:spPr/>
    </dgm:pt>
    <dgm:pt modelId="{CBB4A4D5-2E43-B445-92DD-8FC56A007DCC}" type="pres">
      <dgm:prSet presAssocID="{4336F115-FBB1-4454-8588-9F435CD1BA67}" presName="descendantArrow" presStyleLbl="bgAccFollowNode1" presStyleIdx="1" presStyleCnt="7"/>
      <dgm:spPr/>
    </dgm:pt>
    <dgm:pt modelId="{46B1D3CF-9122-4D43-8A21-548379A962A5}" type="pres">
      <dgm:prSet presAssocID="{5F172181-3487-4704-A9B9-0EFB992B9117}" presName="sp" presStyleCnt="0"/>
      <dgm:spPr/>
    </dgm:pt>
    <dgm:pt modelId="{24046B7C-DBED-3947-BA7C-6ED694CD6A5B}" type="pres">
      <dgm:prSet presAssocID="{CEE29495-1C44-4A44-A27B-EC48A3C117D3}" presName="arrowAndChildren" presStyleCnt="0"/>
      <dgm:spPr/>
    </dgm:pt>
    <dgm:pt modelId="{76E6ED77-74F7-EA48-915E-9EE0B214D966}" type="pres">
      <dgm:prSet presAssocID="{CEE29495-1C44-4A44-A27B-EC48A3C117D3}" presName="parentTextArrow" presStyleLbl="node1" presStyleIdx="0" presStyleCnt="0"/>
      <dgm:spPr/>
    </dgm:pt>
    <dgm:pt modelId="{6FCC31A6-D14E-8447-93EF-1F34FE53A60F}" type="pres">
      <dgm:prSet presAssocID="{CEE29495-1C44-4A44-A27B-EC48A3C117D3}" presName="arrow" presStyleLbl="alignNode1" presStyleIdx="2" presStyleCnt="7"/>
      <dgm:spPr/>
    </dgm:pt>
    <dgm:pt modelId="{9C06E16C-0F47-4F46-939D-7BAEBD073909}" type="pres">
      <dgm:prSet presAssocID="{CEE29495-1C44-4A44-A27B-EC48A3C117D3}" presName="descendantArrow" presStyleLbl="bgAccFollowNode1" presStyleIdx="2" presStyleCnt="7"/>
      <dgm:spPr/>
    </dgm:pt>
    <dgm:pt modelId="{54E12DD3-7E7C-CC47-8B9A-EFFC63E835D7}" type="pres">
      <dgm:prSet presAssocID="{E681D3D5-3797-4ABE-A3B7-D49A4E45EB2B}" presName="sp" presStyleCnt="0"/>
      <dgm:spPr/>
    </dgm:pt>
    <dgm:pt modelId="{794D4723-5410-D04C-8BC1-105C6DCF0F42}" type="pres">
      <dgm:prSet presAssocID="{ABB2CACA-BEDC-46B0-A377-CA0A6F5FC7FC}" presName="arrowAndChildren" presStyleCnt="0"/>
      <dgm:spPr/>
    </dgm:pt>
    <dgm:pt modelId="{CEB75B57-66E8-5840-BBF4-273DEBE1CD65}" type="pres">
      <dgm:prSet presAssocID="{ABB2CACA-BEDC-46B0-A377-CA0A6F5FC7FC}" presName="parentTextArrow" presStyleLbl="node1" presStyleIdx="0" presStyleCnt="0"/>
      <dgm:spPr/>
    </dgm:pt>
    <dgm:pt modelId="{EE8BCF66-F38A-C94D-AC27-663145E73BF7}" type="pres">
      <dgm:prSet presAssocID="{ABB2CACA-BEDC-46B0-A377-CA0A6F5FC7FC}" presName="arrow" presStyleLbl="alignNode1" presStyleIdx="3" presStyleCnt="7"/>
      <dgm:spPr/>
    </dgm:pt>
    <dgm:pt modelId="{A8A92E55-BCC9-594F-8E77-38A5841B588D}" type="pres">
      <dgm:prSet presAssocID="{ABB2CACA-BEDC-46B0-A377-CA0A6F5FC7FC}" presName="descendantArrow" presStyleLbl="bgAccFollowNode1" presStyleIdx="3" presStyleCnt="7"/>
      <dgm:spPr/>
    </dgm:pt>
    <dgm:pt modelId="{CC1E4829-7F59-F14C-BCF7-13ACC53AF42A}" type="pres">
      <dgm:prSet presAssocID="{8BAF9C02-AD2F-4027-9822-65B5C4D80F84}" presName="sp" presStyleCnt="0"/>
      <dgm:spPr/>
    </dgm:pt>
    <dgm:pt modelId="{16900634-7525-494B-87FC-582473C6A2DD}" type="pres">
      <dgm:prSet presAssocID="{7C1D4433-BB55-409C-A7D1-6E7AC84A812E}" presName="arrowAndChildren" presStyleCnt="0"/>
      <dgm:spPr/>
    </dgm:pt>
    <dgm:pt modelId="{7F4CCBA6-5C70-1345-9378-0E375DB117C1}" type="pres">
      <dgm:prSet presAssocID="{7C1D4433-BB55-409C-A7D1-6E7AC84A812E}" presName="parentTextArrow" presStyleLbl="node1" presStyleIdx="0" presStyleCnt="0"/>
      <dgm:spPr/>
    </dgm:pt>
    <dgm:pt modelId="{476F8DE6-AE4B-0749-A6C6-3B9DEC6EAC58}" type="pres">
      <dgm:prSet presAssocID="{7C1D4433-BB55-409C-A7D1-6E7AC84A812E}" presName="arrow" presStyleLbl="alignNode1" presStyleIdx="4" presStyleCnt="7"/>
      <dgm:spPr/>
    </dgm:pt>
    <dgm:pt modelId="{C91702EA-7BAC-584E-BDEE-5F353F92BA1B}" type="pres">
      <dgm:prSet presAssocID="{7C1D4433-BB55-409C-A7D1-6E7AC84A812E}" presName="descendantArrow" presStyleLbl="bgAccFollowNode1" presStyleIdx="4" presStyleCnt="7"/>
      <dgm:spPr/>
    </dgm:pt>
    <dgm:pt modelId="{8E334685-83E0-8643-8F1B-09C919061F0F}" type="pres">
      <dgm:prSet presAssocID="{203E017B-76C6-4677-A2D3-F8AC29812C37}" presName="sp" presStyleCnt="0"/>
      <dgm:spPr/>
    </dgm:pt>
    <dgm:pt modelId="{6A5527CC-8D89-014A-8446-EAF019DF5C9E}" type="pres">
      <dgm:prSet presAssocID="{192EB06A-3318-4005-8C9C-3C6CF6DB524B}" presName="arrowAndChildren" presStyleCnt="0"/>
      <dgm:spPr/>
    </dgm:pt>
    <dgm:pt modelId="{AEDF28BE-72F9-904F-A590-F1EDA7F1A18B}" type="pres">
      <dgm:prSet presAssocID="{192EB06A-3318-4005-8C9C-3C6CF6DB524B}" presName="parentTextArrow" presStyleLbl="node1" presStyleIdx="0" presStyleCnt="0"/>
      <dgm:spPr/>
    </dgm:pt>
    <dgm:pt modelId="{CF13190A-E219-D744-9391-D221ACCF47D9}" type="pres">
      <dgm:prSet presAssocID="{192EB06A-3318-4005-8C9C-3C6CF6DB524B}" presName="arrow" presStyleLbl="alignNode1" presStyleIdx="5" presStyleCnt="7"/>
      <dgm:spPr/>
    </dgm:pt>
    <dgm:pt modelId="{B1BDE2B1-4075-9942-A42B-5200AEAE20C3}" type="pres">
      <dgm:prSet presAssocID="{192EB06A-3318-4005-8C9C-3C6CF6DB524B}" presName="descendantArrow" presStyleLbl="bgAccFollowNode1" presStyleIdx="5" presStyleCnt="7"/>
      <dgm:spPr/>
    </dgm:pt>
    <dgm:pt modelId="{156705C1-A1DC-544B-A3F9-06C015CE8958}" type="pres">
      <dgm:prSet presAssocID="{41DFDCC7-3FD4-493C-9F47-2B75F554C44E}" presName="sp" presStyleCnt="0"/>
      <dgm:spPr/>
    </dgm:pt>
    <dgm:pt modelId="{8245EE1E-5323-3C40-8B4B-272F913B924C}" type="pres">
      <dgm:prSet presAssocID="{DBE900EF-488F-41EF-B500-36B268FEA995}" presName="arrowAndChildren" presStyleCnt="0"/>
      <dgm:spPr/>
    </dgm:pt>
    <dgm:pt modelId="{0439217A-0C0A-ED4A-96AF-169DFD1362D5}" type="pres">
      <dgm:prSet presAssocID="{DBE900EF-488F-41EF-B500-36B268FEA995}" presName="parentTextArrow" presStyleLbl="node1" presStyleIdx="0" presStyleCnt="0"/>
      <dgm:spPr/>
    </dgm:pt>
    <dgm:pt modelId="{EA2613AC-3E35-E74C-86CC-C8E8E7153FE5}" type="pres">
      <dgm:prSet presAssocID="{DBE900EF-488F-41EF-B500-36B268FEA995}" presName="arrow" presStyleLbl="alignNode1" presStyleIdx="6" presStyleCnt="7"/>
      <dgm:spPr/>
    </dgm:pt>
    <dgm:pt modelId="{290DB0E7-9529-8A4A-8638-E58471AB385E}" type="pres">
      <dgm:prSet presAssocID="{DBE900EF-488F-41EF-B500-36B268FEA995}" presName="descendantArrow" presStyleLbl="bgAccFollowNode1" presStyleIdx="6" presStyleCnt="7"/>
      <dgm:spPr/>
    </dgm:pt>
  </dgm:ptLst>
  <dgm:cxnLst>
    <dgm:cxn modelId="{5B8B6A07-903B-4D34-96D1-990D667F3D17}" srcId="{192EB06A-3318-4005-8C9C-3C6CF6DB524B}" destId="{9345865E-C4A0-4578-AF38-33286A94F560}" srcOrd="0" destOrd="0" parTransId="{7F242432-067F-40E2-9EE8-EBC85C47E5C1}" sibTransId="{CF99EF03-2F88-48D5-A9AC-F08033851880}"/>
    <dgm:cxn modelId="{524BEA12-D253-0D45-94CA-63B89728D692}" type="presOf" srcId="{EBE35167-9E97-47BD-9732-060B5EC73911}" destId="{A8A92E55-BCC9-594F-8E77-38A5841B588D}" srcOrd="0" destOrd="0" presId="urn:microsoft.com/office/officeart/2016/7/layout/VerticalDownArrowProcess"/>
    <dgm:cxn modelId="{92D6EC17-2E68-5144-9958-F67A86B113E8}" type="presOf" srcId="{2B8CEE7F-9C2A-4A02-8D2B-7A9FEC455EC0}" destId="{C91702EA-7BAC-584E-BDEE-5F353F92BA1B}" srcOrd="0" destOrd="0" presId="urn:microsoft.com/office/officeart/2016/7/layout/VerticalDownArrowProcess"/>
    <dgm:cxn modelId="{D6AA571F-F17D-456C-9AC7-B98E0AA31051}" srcId="{7E812BB9-621A-4E12-8105-6EAA320462C5}" destId="{ABB2CACA-BEDC-46B0-A377-CA0A6F5FC7FC}" srcOrd="3" destOrd="0" parTransId="{255FC7AA-00A6-4884-B4D3-9C038008DFC6}" sibTransId="{E681D3D5-3797-4ABE-A3B7-D49A4E45EB2B}"/>
    <dgm:cxn modelId="{9E0B4A29-AA37-4F44-83C3-1DC254DDBEBE}" type="presOf" srcId="{4336F115-FBB1-4454-8588-9F435CD1BA67}" destId="{350934E1-8B8A-574F-ACC8-A92FCB758C2F}" srcOrd="0" destOrd="0" presId="urn:microsoft.com/office/officeart/2016/7/layout/VerticalDownArrowProcess"/>
    <dgm:cxn modelId="{D343C832-0640-E647-916F-8F18B93CBB81}" type="presOf" srcId="{6DCDFA22-89E3-444A-B27A-3664ED42A899}" destId="{290DB0E7-9529-8A4A-8638-E58471AB385E}" srcOrd="0" destOrd="0" presId="urn:microsoft.com/office/officeart/2016/7/layout/VerticalDownArrowProcess"/>
    <dgm:cxn modelId="{85637B35-C670-6C48-A381-0464EB66F11E}" type="presOf" srcId="{7E812BB9-621A-4E12-8105-6EAA320462C5}" destId="{988ED4F0-AA8C-DD43-B063-0268ABFF85D4}" srcOrd="0" destOrd="0" presId="urn:microsoft.com/office/officeart/2016/7/layout/VerticalDownArrowProcess"/>
    <dgm:cxn modelId="{7B431A48-7781-5841-918A-EA6A10FB8E93}" type="presOf" srcId="{ABB2CACA-BEDC-46B0-A377-CA0A6F5FC7FC}" destId="{CEB75B57-66E8-5840-BBF4-273DEBE1CD65}" srcOrd="0" destOrd="0" presId="urn:microsoft.com/office/officeart/2016/7/layout/VerticalDownArrowProcess"/>
    <dgm:cxn modelId="{7A688F4D-0A95-E744-BC5D-BFB6DE378535}" type="presOf" srcId="{4336F115-FBB1-4454-8588-9F435CD1BA67}" destId="{1E4A585A-D185-6C4E-82AE-46439B838E0D}" srcOrd="1" destOrd="0" presId="urn:microsoft.com/office/officeart/2016/7/layout/VerticalDownArrowProcess"/>
    <dgm:cxn modelId="{2948344E-9C72-4D04-9F6A-AEC8DE0DAC08}" srcId="{4336F115-FBB1-4454-8588-9F435CD1BA67}" destId="{AACD69D9-3CC4-4DA8-9592-9FFE2AABDCF5}" srcOrd="0" destOrd="0" parTransId="{72F1BB70-86DD-4738-ACE6-0C0F08B138AA}" sibTransId="{25CDFAF8-344E-40DC-92CA-EFAEAF6CEB42}"/>
    <dgm:cxn modelId="{E8860F59-1596-4D92-996C-8E7F1E3EE313}" srcId="{7E812BB9-621A-4E12-8105-6EAA320462C5}" destId="{DBE900EF-488F-41EF-B500-36B268FEA995}" srcOrd="0" destOrd="0" parTransId="{BD4FBD84-760A-46C6-8885-BC33E11F1761}" sibTransId="{41DFDCC7-3FD4-493C-9F47-2B75F554C44E}"/>
    <dgm:cxn modelId="{EA6F815A-A572-2541-9C9B-BCF6B2E1A7F5}" type="presOf" srcId="{CDF90F43-BA52-4140-B746-BF045A9C7C83}" destId="{9C06E16C-0F47-4F46-939D-7BAEBD073909}" srcOrd="0" destOrd="0" presId="urn:microsoft.com/office/officeart/2016/7/layout/VerticalDownArrowProcess"/>
    <dgm:cxn modelId="{9B23055D-9336-4D21-A9C7-2B5F519C8ADB}" srcId="{7E812BB9-621A-4E12-8105-6EAA320462C5}" destId="{192EB06A-3318-4005-8C9C-3C6CF6DB524B}" srcOrd="1" destOrd="0" parTransId="{C60C865D-C85D-4C1D-81EE-6CEEA8E22C5E}" sibTransId="{203E017B-76C6-4677-A2D3-F8AC29812C37}"/>
    <dgm:cxn modelId="{983D2163-6FA0-46C8-89D6-DC9007364599}" srcId="{ABB2CACA-BEDC-46B0-A377-CA0A6F5FC7FC}" destId="{EBE35167-9E97-47BD-9732-060B5EC73911}" srcOrd="0" destOrd="0" parTransId="{F9CB7E2E-F665-4707-8D1D-0EF76C7205F6}" sibTransId="{48624A04-0B71-47DB-BB30-C19E5CABE2FE}"/>
    <dgm:cxn modelId="{E1FBF06B-3E5D-0540-8680-71D291EAA588}" type="presOf" srcId="{CEE29495-1C44-4A44-A27B-EC48A3C117D3}" destId="{6FCC31A6-D14E-8447-93EF-1F34FE53A60F}" srcOrd="1" destOrd="0" presId="urn:microsoft.com/office/officeart/2016/7/layout/VerticalDownArrowProcess"/>
    <dgm:cxn modelId="{9B728372-58EF-544A-BE77-BCE5DBCED820}" type="presOf" srcId="{CEE29495-1C44-4A44-A27B-EC48A3C117D3}" destId="{76E6ED77-74F7-EA48-915E-9EE0B214D966}" srcOrd="0" destOrd="0" presId="urn:microsoft.com/office/officeart/2016/7/layout/VerticalDownArrowProcess"/>
    <dgm:cxn modelId="{02FEFB73-8573-E44C-97FE-A617757AD931}" type="presOf" srcId="{ABB2CACA-BEDC-46B0-A377-CA0A6F5FC7FC}" destId="{EE8BCF66-F38A-C94D-AC27-663145E73BF7}" srcOrd="1" destOrd="0" presId="urn:microsoft.com/office/officeart/2016/7/layout/VerticalDownArrowProcess"/>
    <dgm:cxn modelId="{4706E874-D544-47CE-A618-A232DAB399DA}" srcId="{7E812BB9-621A-4E12-8105-6EAA320462C5}" destId="{4336F115-FBB1-4454-8588-9F435CD1BA67}" srcOrd="5" destOrd="0" parTransId="{7E6CE4FC-019E-4260-BE39-A4FC3D9F92E5}" sibTransId="{487D22F5-1858-453C-9563-8DB5B12CF16E}"/>
    <dgm:cxn modelId="{AC1E477A-7604-4053-8035-E822C6C27381}" srcId="{7E812BB9-621A-4E12-8105-6EAA320462C5}" destId="{7C1D4433-BB55-409C-A7D1-6E7AC84A812E}" srcOrd="2" destOrd="0" parTransId="{07ACDCC2-2D5D-4CD9-BCDF-F884E4910718}" sibTransId="{8BAF9C02-AD2F-4027-9822-65B5C4D80F84}"/>
    <dgm:cxn modelId="{BFE2B57D-7069-9347-A1FA-8D0FDE28C14B}" type="presOf" srcId="{0DC1A4FD-38EA-46CC-AA99-EBFF9D3FDC48}" destId="{08E49EA6-633B-F942-BFCA-F395B8FCC4E0}" srcOrd="0" destOrd="0" presId="urn:microsoft.com/office/officeart/2016/7/layout/VerticalDownArrowProcess"/>
    <dgm:cxn modelId="{EDDE9782-1EFA-9345-A1D3-C8C3A5CBEEBB}" type="presOf" srcId="{DBE900EF-488F-41EF-B500-36B268FEA995}" destId="{EA2613AC-3E35-E74C-86CC-C8E8E7153FE5}" srcOrd="1" destOrd="0" presId="urn:microsoft.com/office/officeart/2016/7/layout/VerticalDownArrowProcess"/>
    <dgm:cxn modelId="{AEA55383-6A27-4D81-B5BD-25C8AC75D6AF}" srcId="{7E812BB9-621A-4E12-8105-6EAA320462C5}" destId="{CEE29495-1C44-4A44-A27B-EC48A3C117D3}" srcOrd="4" destOrd="0" parTransId="{93F1E76C-36B8-4E8A-9E2B-61A4577B5C8D}" sibTransId="{5F172181-3487-4704-A9B9-0EFB992B9117}"/>
    <dgm:cxn modelId="{C946EC84-2D43-9E4B-8FFF-EF91BDDA11E2}" type="presOf" srcId="{7C1D4433-BB55-409C-A7D1-6E7AC84A812E}" destId="{7F4CCBA6-5C70-1345-9378-0E375DB117C1}" srcOrd="0" destOrd="0" presId="urn:microsoft.com/office/officeart/2016/7/layout/VerticalDownArrowProcess"/>
    <dgm:cxn modelId="{122D3287-719D-4444-BAEC-7967FB70A442}" srcId="{9F532FF9-C4A8-431E-B33D-50C7EF60BEFB}" destId="{0DC1A4FD-38EA-46CC-AA99-EBFF9D3FDC48}" srcOrd="0" destOrd="0" parTransId="{0FA0F74C-5A03-4269-AAD4-968B2D0A15CB}" sibTransId="{018CB76F-4D96-4B1A-BE97-B972B55B9C71}"/>
    <dgm:cxn modelId="{7A0CB68B-B673-4261-AC97-3788F8DA2F7D}" srcId="{DBE900EF-488F-41EF-B500-36B268FEA995}" destId="{6DCDFA22-89E3-444A-B27A-3664ED42A899}" srcOrd="0" destOrd="0" parTransId="{6F7B6D1D-3719-426F-9F38-910DBDF65768}" sibTransId="{D6C1C7F5-A5F1-446C-B042-BC6C647057E5}"/>
    <dgm:cxn modelId="{929B9898-CF2A-434B-81B9-22F21F10BA2F}" type="presOf" srcId="{DBE900EF-488F-41EF-B500-36B268FEA995}" destId="{0439217A-0C0A-ED4A-96AF-169DFD1362D5}" srcOrd="0" destOrd="0" presId="urn:microsoft.com/office/officeart/2016/7/layout/VerticalDownArrowProcess"/>
    <dgm:cxn modelId="{0627DBBE-099F-F340-907A-D059E697862F}" type="presOf" srcId="{9345865E-C4A0-4578-AF38-33286A94F560}" destId="{B1BDE2B1-4075-9942-A42B-5200AEAE20C3}" srcOrd="0" destOrd="0" presId="urn:microsoft.com/office/officeart/2016/7/layout/VerticalDownArrowProcess"/>
    <dgm:cxn modelId="{A3F8AAC1-757D-B140-8E17-7E0D4C5A4794}" type="presOf" srcId="{7C1D4433-BB55-409C-A7D1-6E7AC84A812E}" destId="{476F8DE6-AE4B-0749-A6C6-3B9DEC6EAC58}" srcOrd="1" destOrd="0" presId="urn:microsoft.com/office/officeart/2016/7/layout/VerticalDownArrowProcess"/>
    <dgm:cxn modelId="{745704C4-D04B-40FC-9693-1744B86413E8}" srcId="{7C1D4433-BB55-409C-A7D1-6E7AC84A812E}" destId="{2B8CEE7F-9C2A-4A02-8D2B-7A9FEC455EC0}" srcOrd="0" destOrd="0" parTransId="{CD501D76-411C-43E2-B15A-1342EBC5693E}" sibTransId="{9424C3D8-7B28-4895-B760-1AF2B2129919}"/>
    <dgm:cxn modelId="{8FFBC0C4-5FA5-EE45-8301-6636F7BA4E8C}" type="presOf" srcId="{9F532FF9-C4A8-431E-B33D-50C7EF60BEFB}" destId="{F28667BC-DC25-3943-9071-6B4455278E47}" srcOrd="0" destOrd="0" presId="urn:microsoft.com/office/officeart/2016/7/layout/VerticalDownArrowProcess"/>
    <dgm:cxn modelId="{8B8DAFD5-950A-4B03-8846-0634CAD5951B}" srcId="{7E812BB9-621A-4E12-8105-6EAA320462C5}" destId="{9F532FF9-C4A8-431E-B33D-50C7EF60BEFB}" srcOrd="6" destOrd="0" parTransId="{4AE48F1A-882C-4C1E-8AD1-7C9BBB9BD728}" sibTransId="{34BE4219-6414-48D2-B21F-C1397A9E0AAB}"/>
    <dgm:cxn modelId="{7C717EE3-89C2-E949-8AF5-2B33B9505D1B}" type="presOf" srcId="{AACD69D9-3CC4-4DA8-9592-9FFE2AABDCF5}" destId="{CBB4A4D5-2E43-B445-92DD-8FC56A007DCC}" srcOrd="0" destOrd="0" presId="urn:microsoft.com/office/officeart/2016/7/layout/VerticalDownArrowProcess"/>
    <dgm:cxn modelId="{E2D1AAF1-5F2C-D84C-943A-632229F6A17E}" type="presOf" srcId="{192EB06A-3318-4005-8C9C-3C6CF6DB524B}" destId="{AEDF28BE-72F9-904F-A590-F1EDA7F1A18B}" srcOrd="0" destOrd="0" presId="urn:microsoft.com/office/officeart/2016/7/layout/VerticalDownArrowProcess"/>
    <dgm:cxn modelId="{11C03FF3-3282-124A-BF43-4B2A6E4F49A9}" type="presOf" srcId="{192EB06A-3318-4005-8C9C-3C6CF6DB524B}" destId="{CF13190A-E219-D744-9391-D221ACCF47D9}" srcOrd="1" destOrd="0" presId="urn:microsoft.com/office/officeart/2016/7/layout/VerticalDownArrowProcess"/>
    <dgm:cxn modelId="{86D460F9-D320-41F3-9F0F-14090FCE0C80}" srcId="{CEE29495-1C44-4A44-A27B-EC48A3C117D3}" destId="{CDF90F43-BA52-4140-B746-BF045A9C7C83}" srcOrd="0" destOrd="0" parTransId="{E5CF2B47-D544-46B3-B2CF-3B0246A561CA}" sibTransId="{041CF95E-E417-4677-9B26-B4FD835DD127}"/>
    <dgm:cxn modelId="{125840DB-64DE-9441-B46E-83B086428CA1}" type="presParOf" srcId="{988ED4F0-AA8C-DD43-B063-0268ABFF85D4}" destId="{3270BB56-34FA-0C43-8332-5FF074477518}" srcOrd="0" destOrd="0" presId="urn:microsoft.com/office/officeart/2016/7/layout/VerticalDownArrowProcess"/>
    <dgm:cxn modelId="{81665DD9-DFE8-3649-A852-82CD84C91B23}" type="presParOf" srcId="{3270BB56-34FA-0C43-8332-5FF074477518}" destId="{F28667BC-DC25-3943-9071-6B4455278E47}" srcOrd="0" destOrd="0" presId="urn:microsoft.com/office/officeart/2016/7/layout/VerticalDownArrowProcess"/>
    <dgm:cxn modelId="{5F8FCC1D-6036-E645-A93A-1C89ED3EA8D6}" type="presParOf" srcId="{3270BB56-34FA-0C43-8332-5FF074477518}" destId="{08E49EA6-633B-F942-BFCA-F395B8FCC4E0}" srcOrd="1" destOrd="0" presId="urn:microsoft.com/office/officeart/2016/7/layout/VerticalDownArrowProcess"/>
    <dgm:cxn modelId="{A8AD553E-D5D4-3F42-A821-05FA21D09572}" type="presParOf" srcId="{988ED4F0-AA8C-DD43-B063-0268ABFF85D4}" destId="{EB0FCB10-33A4-6445-B9CA-98D356916394}" srcOrd="1" destOrd="0" presId="urn:microsoft.com/office/officeart/2016/7/layout/VerticalDownArrowProcess"/>
    <dgm:cxn modelId="{7115F367-A27A-F442-8F5B-D831FD3000E0}" type="presParOf" srcId="{988ED4F0-AA8C-DD43-B063-0268ABFF85D4}" destId="{5A938C4F-BAF8-A442-B687-5BEBBC9B2ED3}" srcOrd="2" destOrd="0" presId="urn:microsoft.com/office/officeart/2016/7/layout/VerticalDownArrowProcess"/>
    <dgm:cxn modelId="{C6DCC3BA-9DE9-324C-A6BC-7D53C1D2E559}" type="presParOf" srcId="{5A938C4F-BAF8-A442-B687-5BEBBC9B2ED3}" destId="{350934E1-8B8A-574F-ACC8-A92FCB758C2F}" srcOrd="0" destOrd="0" presId="urn:microsoft.com/office/officeart/2016/7/layout/VerticalDownArrowProcess"/>
    <dgm:cxn modelId="{895BA3C8-B760-8E42-BC5D-74A74B21CED4}" type="presParOf" srcId="{5A938C4F-BAF8-A442-B687-5BEBBC9B2ED3}" destId="{1E4A585A-D185-6C4E-82AE-46439B838E0D}" srcOrd="1" destOrd="0" presId="urn:microsoft.com/office/officeart/2016/7/layout/VerticalDownArrowProcess"/>
    <dgm:cxn modelId="{731C237A-04E7-9643-9F88-8C9B68E1841C}" type="presParOf" srcId="{5A938C4F-BAF8-A442-B687-5BEBBC9B2ED3}" destId="{CBB4A4D5-2E43-B445-92DD-8FC56A007DCC}" srcOrd="2" destOrd="0" presId="urn:microsoft.com/office/officeart/2016/7/layout/VerticalDownArrowProcess"/>
    <dgm:cxn modelId="{6A191C97-D5AB-EF4D-A155-4D57EF3E5ABE}" type="presParOf" srcId="{988ED4F0-AA8C-DD43-B063-0268ABFF85D4}" destId="{46B1D3CF-9122-4D43-8A21-548379A962A5}" srcOrd="3" destOrd="0" presId="urn:microsoft.com/office/officeart/2016/7/layout/VerticalDownArrowProcess"/>
    <dgm:cxn modelId="{4B69EA9E-9237-F240-8E2A-B5581CFC5C43}" type="presParOf" srcId="{988ED4F0-AA8C-DD43-B063-0268ABFF85D4}" destId="{24046B7C-DBED-3947-BA7C-6ED694CD6A5B}" srcOrd="4" destOrd="0" presId="urn:microsoft.com/office/officeart/2016/7/layout/VerticalDownArrowProcess"/>
    <dgm:cxn modelId="{257A94AD-3DEF-DE4C-9892-8E21A21E9394}" type="presParOf" srcId="{24046B7C-DBED-3947-BA7C-6ED694CD6A5B}" destId="{76E6ED77-74F7-EA48-915E-9EE0B214D966}" srcOrd="0" destOrd="0" presId="urn:microsoft.com/office/officeart/2016/7/layout/VerticalDownArrowProcess"/>
    <dgm:cxn modelId="{28B28B08-3764-CC40-9610-19C0816467C3}" type="presParOf" srcId="{24046B7C-DBED-3947-BA7C-6ED694CD6A5B}" destId="{6FCC31A6-D14E-8447-93EF-1F34FE53A60F}" srcOrd="1" destOrd="0" presId="urn:microsoft.com/office/officeart/2016/7/layout/VerticalDownArrowProcess"/>
    <dgm:cxn modelId="{643BB110-E54C-9746-B1FA-82DECE165103}" type="presParOf" srcId="{24046B7C-DBED-3947-BA7C-6ED694CD6A5B}" destId="{9C06E16C-0F47-4F46-939D-7BAEBD073909}" srcOrd="2" destOrd="0" presId="urn:microsoft.com/office/officeart/2016/7/layout/VerticalDownArrowProcess"/>
    <dgm:cxn modelId="{4C015EF8-BFD6-1742-A16F-227F9FF44961}" type="presParOf" srcId="{988ED4F0-AA8C-DD43-B063-0268ABFF85D4}" destId="{54E12DD3-7E7C-CC47-8B9A-EFFC63E835D7}" srcOrd="5" destOrd="0" presId="urn:microsoft.com/office/officeart/2016/7/layout/VerticalDownArrowProcess"/>
    <dgm:cxn modelId="{BF587623-3077-D64D-AF47-3F80A19A3E6B}" type="presParOf" srcId="{988ED4F0-AA8C-DD43-B063-0268ABFF85D4}" destId="{794D4723-5410-D04C-8BC1-105C6DCF0F42}" srcOrd="6" destOrd="0" presId="urn:microsoft.com/office/officeart/2016/7/layout/VerticalDownArrowProcess"/>
    <dgm:cxn modelId="{115FFAA5-1EBF-FC44-883D-29665CA1A4E9}" type="presParOf" srcId="{794D4723-5410-D04C-8BC1-105C6DCF0F42}" destId="{CEB75B57-66E8-5840-BBF4-273DEBE1CD65}" srcOrd="0" destOrd="0" presId="urn:microsoft.com/office/officeart/2016/7/layout/VerticalDownArrowProcess"/>
    <dgm:cxn modelId="{DC6E27B5-5066-A440-9B20-4BC945AD9FA6}" type="presParOf" srcId="{794D4723-5410-D04C-8BC1-105C6DCF0F42}" destId="{EE8BCF66-F38A-C94D-AC27-663145E73BF7}" srcOrd="1" destOrd="0" presId="urn:microsoft.com/office/officeart/2016/7/layout/VerticalDownArrowProcess"/>
    <dgm:cxn modelId="{6471E00D-AB80-B54F-A391-7D63CC74D9DC}" type="presParOf" srcId="{794D4723-5410-D04C-8BC1-105C6DCF0F42}" destId="{A8A92E55-BCC9-594F-8E77-38A5841B588D}" srcOrd="2" destOrd="0" presId="urn:microsoft.com/office/officeart/2016/7/layout/VerticalDownArrowProcess"/>
    <dgm:cxn modelId="{1E56994A-74D5-2A44-A881-980F83ACC996}" type="presParOf" srcId="{988ED4F0-AA8C-DD43-B063-0268ABFF85D4}" destId="{CC1E4829-7F59-F14C-BCF7-13ACC53AF42A}" srcOrd="7" destOrd="0" presId="urn:microsoft.com/office/officeart/2016/7/layout/VerticalDownArrowProcess"/>
    <dgm:cxn modelId="{29E99740-0010-5D44-9290-E8753938A095}" type="presParOf" srcId="{988ED4F0-AA8C-DD43-B063-0268ABFF85D4}" destId="{16900634-7525-494B-87FC-582473C6A2DD}" srcOrd="8" destOrd="0" presId="urn:microsoft.com/office/officeart/2016/7/layout/VerticalDownArrowProcess"/>
    <dgm:cxn modelId="{67D8DC9C-1404-AC4A-AD54-63C353D4DC7A}" type="presParOf" srcId="{16900634-7525-494B-87FC-582473C6A2DD}" destId="{7F4CCBA6-5C70-1345-9378-0E375DB117C1}" srcOrd="0" destOrd="0" presId="urn:microsoft.com/office/officeart/2016/7/layout/VerticalDownArrowProcess"/>
    <dgm:cxn modelId="{2305DA03-EAC7-6D43-AC64-EB9C4718AB9F}" type="presParOf" srcId="{16900634-7525-494B-87FC-582473C6A2DD}" destId="{476F8DE6-AE4B-0749-A6C6-3B9DEC6EAC58}" srcOrd="1" destOrd="0" presId="urn:microsoft.com/office/officeart/2016/7/layout/VerticalDownArrowProcess"/>
    <dgm:cxn modelId="{D0976229-45CC-A349-8D21-D86F90E03C96}" type="presParOf" srcId="{16900634-7525-494B-87FC-582473C6A2DD}" destId="{C91702EA-7BAC-584E-BDEE-5F353F92BA1B}" srcOrd="2" destOrd="0" presId="urn:microsoft.com/office/officeart/2016/7/layout/VerticalDownArrowProcess"/>
    <dgm:cxn modelId="{E48D0771-A368-7C4A-B93D-6B5CD174C8DB}" type="presParOf" srcId="{988ED4F0-AA8C-DD43-B063-0268ABFF85D4}" destId="{8E334685-83E0-8643-8F1B-09C919061F0F}" srcOrd="9" destOrd="0" presId="urn:microsoft.com/office/officeart/2016/7/layout/VerticalDownArrowProcess"/>
    <dgm:cxn modelId="{A39511F1-B422-9544-A781-3E00603E19B8}" type="presParOf" srcId="{988ED4F0-AA8C-DD43-B063-0268ABFF85D4}" destId="{6A5527CC-8D89-014A-8446-EAF019DF5C9E}" srcOrd="10" destOrd="0" presId="urn:microsoft.com/office/officeart/2016/7/layout/VerticalDownArrowProcess"/>
    <dgm:cxn modelId="{003A45A8-E645-6941-9EF0-0452F83A6365}" type="presParOf" srcId="{6A5527CC-8D89-014A-8446-EAF019DF5C9E}" destId="{AEDF28BE-72F9-904F-A590-F1EDA7F1A18B}" srcOrd="0" destOrd="0" presId="urn:microsoft.com/office/officeart/2016/7/layout/VerticalDownArrowProcess"/>
    <dgm:cxn modelId="{4C25768F-CDF3-614C-9EB1-8906F80A0D44}" type="presParOf" srcId="{6A5527CC-8D89-014A-8446-EAF019DF5C9E}" destId="{CF13190A-E219-D744-9391-D221ACCF47D9}" srcOrd="1" destOrd="0" presId="urn:microsoft.com/office/officeart/2016/7/layout/VerticalDownArrowProcess"/>
    <dgm:cxn modelId="{F7A21DB1-06C6-C54F-A914-2D80BBD19243}" type="presParOf" srcId="{6A5527CC-8D89-014A-8446-EAF019DF5C9E}" destId="{B1BDE2B1-4075-9942-A42B-5200AEAE20C3}" srcOrd="2" destOrd="0" presId="urn:microsoft.com/office/officeart/2016/7/layout/VerticalDownArrowProcess"/>
    <dgm:cxn modelId="{5F1FB827-247C-1F47-B36E-68D4F9027941}" type="presParOf" srcId="{988ED4F0-AA8C-DD43-B063-0268ABFF85D4}" destId="{156705C1-A1DC-544B-A3F9-06C015CE8958}" srcOrd="11" destOrd="0" presId="urn:microsoft.com/office/officeart/2016/7/layout/VerticalDownArrowProcess"/>
    <dgm:cxn modelId="{DDAF3547-B887-874A-B625-37C2677C17D9}" type="presParOf" srcId="{988ED4F0-AA8C-DD43-B063-0268ABFF85D4}" destId="{8245EE1E-5323-3C40-8B4B-272F913B924C}" srcOrd="12" destOrd="0" presId="urn:microsoft.com/office/officeart/2016/7/layout/VerticalDownArrowProcess"/>
    <dgm:cxn modelId="{658D35C0-8F6D-0546-829A-877DE6D97B69}" type="presParOf" srcId="{8245EE1E-5323-3C40-8B4B-272F913B924C}" destId="{0439217A-0C0A-ED4A-96AF-169DFD1362D5}" srcOrd="0" destOrd="0" presId="urn:microsoft.com/office/officeart/2016/7/layout/VerticalDownArrowProcess"/>
    <dgm:cxn modelId="{B07F4EFE-4817-9E46-8D64-DEB5DE491AB4}" type="presParOf" srcId="{8245EE1E-5323-3C40-8B4B-272F913B924C}" destId="{EA2613AC-3E35-E74C-86CC-C8E8E7153FE5}" srcOrd="1" destOrd="0" presId="urn:microsoft.com/office/officeart/2016/7/layout/VerticalDownArrowProcess"/>
    <dgm:cxn modelId="{0BAE02EC-23FB-4C42-8B19-089E90F91F09}" type="presParOf" srcId="{8245EE1E-5323-3C40-8B4B-272F913B924C}" destId="{290DB0E7-9529-8A4A-8638-E58471AB385E}"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75D397-F303-4A93-A077-6334AB12305D}"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6D3A5839-27E8-4085-B5C4-45186CAEAA7C}">
      <dgm:prSet/>
      <dgm:spPr/>
      <dgm:t>
        <a:bodyPr/>
        <a:lstStyle/>
        <a:p>
          <a:r>
            <a:rPr lang="en-US"/>
            <a:t>Encouraging people to report adverse events.</a:t>
          </a:r>
        </a:p>
      </dgm:t>
    </dgm:pt>
    <dgm:pt modelId="{03AE9DA4-2A60-4E15-970F-246BF69B1404}" type="parTrans" cxnId="{12E9D088-0AEF-41FC-91C2-37C26CE0E3B5}">
      <dgm:prSet/>
      <dgm:spPr/>
      <dgm:t>
        <a:bodyPr/>
        <a:lstStyle/>
        <a:p>
          <a:endParaRPr lang="en-US"/>
        </a:p>
      </dgm:t>
    </dgm:pt>
    <dgm:pt modelId="{30603ABC-EA7C-4045-A88E-AA747C9A2900}" type="sibTrans" cxnId="{12E9D088-0AEF-41FC-91C2-37C26CE0E3B5}">
      <dgm:prSet/>
      <dgm:spPr/>
      <dgm:t>
        <a:bodyPr/>
        <a:lstStyle/>
        <a:p>
          <a:endParaRPr lang="en-US"/>
        </a:p>
      </dgm:t>
    </dgm:pt>
    <dgm:pt modelId="{6CA72791-F5BD-46EC-AB5B-8692C30C9AF4}">
      <dgm:prSet/>
      <dgm:spPr/>
      <dgm:t>
        <a:bodyPr/>
        <a:lstStyle/>
        <a:p>
          <a:r>
            <a:rPr lang="en-US"/>
            <a:t>Identify adverse events or rumors in the media.</a:t>
          </a:r>
        </a:p>
      </dgm:t>
    </dgm:pt>
    <dgm:pt modelId="{3DD8C07C-379C-472C-BF59-6AAC139858B2}" type="parTrans" cxnId="{3334EE23-1DED-431A-A431-9453E4FB181F}">
      <dgm:prSet/>
      <dgm:spPr/>
      <dgm:t>
        <a:bodyPr/>
        <a:lstStyle/>
        <a:p>
          <a:endParaRPr lang="en-US"/>
        </a:p>
      </dgm:t>
    </dgm:pt>
    <dgm:pt modelId="{C8B14975-84B7-4451-B3C8-CE3A50599298}" type="sibTrans" cxnId="{3334EE23-1DED-431A-A431-9453E4FB181F}">
      <dgm:prSet/>
      <dgm:spPr/>
      <dgm:t>
        <a:bodyPr/>
        <a:lstStyle/>
        <a:p>
          <a:endParaRPr lang="en-US"/>
        </a:p>
      </dgm:t>
    </dgm:pt>
    <dgm:pt modelId="{6220690A-7FDB-48FD-9EC8-DE3247BF3D6E}">
      <dgm:prSet/>
      <dgm:spPr/>
      <dgm:t>
        <a:bodyPr/>
        <a:lstStyle/>
        <a:p>
          <a:r>
            <a:rPr lang="en-US"/>
            <a:t>Temporary suspensions of vaccines.</a:t>
          </a:r>
        </a:p>
      </dgm:t>
    </dgm:pt>
    <dgm:pt modelId="{7A744A78-9946-4817-8047-2C16A128F002}" type="parTrans" cxnId="{9F29E4EC-62DF-4DDF-BE4D-4764DF70C257}">
      <dgm:prSet/>
      <dgm:spPr/>
      <dgm:t>
        <a:bodyPr/>
        <a:lstStyle/>
        <a:p>
          <a:endParaRPr lang="en-US"/>
        </a:p>
      </dgm:t>
    </dgm:pt>
    <dgm:pt modelId="{494B0417-8DA7-40AD-8D78-138BABD9FAB3}" type="sibTrans" cxnId="{9F29E4EC-62DF-4DDF-BE4D-4764DF70C257}">
      <dgm:prSet/>
      <dgm:spPr/>
      <dgm:t>
        <a:bodyPr/>
        <a:lstStyle/>
        <a:p>
          <a:endParaRPr lang="en-US"/>
        </a:p>
      </dgm:t>
    </dgm:pt>
    <dgm:pt modelId="{20766F8A-3A38-43F1-BE23-C2C50EBEFAD7}">
      <dgm:prSet/>
      <dgm:spPr/>
      <dgm:t>
        <a:bodyPr/>
        <a:lstStyle/>
        <a:p>
          <a:r>
            <a:rPr lang="en-US"/>
            <a:t>Research about adverse events causing vaccines </a:t>
          </a:r>
        </a:p>
      </dgm:t>
    </dgm:pt>
    <dgm:pt modelId="{1CC71038-F448-4659-AC7B-3B8883B196E0}" type="parTrans" cxnId="{BFB6A137-9AD2-4C11-89BB-1C5E5DC267A2}">
      <dgm:prSet/>
      <dgm:spPr/>
      <dgm:t>
        <a:bodyPr/>
        <a:lstStyle/>
        <a:p>
          <a:endParaRPr lang="en-US"/>
        </a:p>
      </dgm:t>
    </dgm:pt>
    <dgm:pt modelId="{9521EA0C-1504-4B3D-9EDD-1E8347860908}" type="sibTrans" cxnId="{BFB6A137-9AD2-4C11-89BB-1C5E5DC267A2}">
      <dgm:prSet/>
      <dgm:spPr/>
      <dgm:t>
        <a:bodyPr/>
        <a:lstStyle/>
        <a:p>
          <a:endParaRPr lang="en-US"/>
        </a:p>
      </dgm:t>
    </dgm:pt>
    <dgm:pt modelId="{93D0934C-5FDF-4CF3-ADA7-529488202A32}">
      <dgm:prSet/>
      <dgm:spPr/>
      <dgm:t>
        <a:bodyPr/>
        <a:lstStyle/>
        <a:p>
          <a:r>
            <a:rPr lang="en-US"/>
            <a:t>Vaccines recall</a:t>
          </a:r>
        </a:p>
      </dgm:t>
    </dgm:pt>
    <dgm:pt modelId="{5768E7B4-3940-4C14-9A72-B8943AFF9120}" type="parTrans" cxnId="{AC8F9BCF-5884-4740-B641-9ED05E5B8864}">
      <dgm:prSet/>
      <dgm:spPr/>
      <dgm:t>
        <a:bodyPr/>
        <a:lstStyle/>
        <a:p>
          <a:endParaRPr lang="en-US"/>
        </a:p>
      </dgm:t>
    </dgm:pt>
    <dgm:pt modelId="{E76F0B5C-EB4B-4DD4-9087-04ED9AE32753}" type="sibTrans" cxnId="{AC8F9BCF-5884-4740-B641-9ED05E5B8864}">
      <dgm:prSet/>
      <dgm:spPr/>
      <dgm:t>
        <a:bodyPr/>
        <a:lstStyle/>
        <a:p>
          <a:endParaRPr lang="en-US"/>
        </a:p>
      </dgm:t>
    </dgm:pt>
    <dgm:pt modelId="{B8C29427-213E-493F-8008-EF04AFF5C7F8}">
      <dgm:prSet/>
      <dgm:spPr/>
      <dgm:t>
        <a:bodyPr/>
        <a:lstStyle/>
        <a:p>
          <a:r>
            <a:rPr lang="en-US"/>
            <a:t>Replacement of vaccines if needed.</a:t>
          </a:r>
        </a:p>
      </dgm:t>
    </dgm:pt>
    <dgm:pt modelId="{4FA80BF3-B446-4D62-AB82-61DC2E876F0B}" type="parTrans" cxnId="{0A216967-BC33-40EC-B368-9357A02430FA}">
      <dgm:prSet/>
      <dgm:spPr/>
      <dgm:t>
        <a:bodyPr/>
        <a:lstStyle/>
        <a:p>
          <a:endParaRPr lang="en-US"/>
        </a:p>
      </dgm:t>
    </dgm:pt>
    <dgm:pt modelId="{2B1EDEBE-4C40-4097-B67F-AF84F4000457}" type="sibTrans" cxnId="{0A216967-BC33-40EC-B368-9357A02430FA}">
      <dgm:prSet/>
      <dgm:spPr/>
      <dgm:t>
        <a:bodyPr/>
        <a:lstStyle/>
        <a:p>
          <a:endParaRPr lang="en-US"/>
        </a:p>
      </dgm:t>
    </dgm:pt>
    <dgm:pt modelId="{05FCA9C1-2080-B040-9F0D-BB1F8BB271B2}" type="pres">
      <dgm:prSet presAssocID="{5F75D397-F303-4A93-A077-6334AB12305D}" presName="diagram" presStyleCnt="0">
        <dgm:presLayoutVars>
          <dgm:dir/>
          <dgm:resizeHandles val="exact"/>
        </dgm:presLayoutVars>
      </dgm:prSet>
      <dgm:spPr/>
    </dgm:pt>
    <dgm:pt modelId="{086E2B82-36D6-4642-8401-8BE0849228F8}" type="pres">
      <dgm:prSet presAssocID="{6D3A5839-27E8-4085-B5C4-45186CAEAA7C}" presName="node" presStyleLbl="node1" presStyleIdx="0" presStyleCnt="6">
        <dgm:presLayoutVars>
          <dgm:bulletEnabled val="1"/>
        </dgm:presLayoutVars>
      </dgm:prSet>
      <dgm:spPr/>
    </dgm:pt>
    <dgm:pt modelId="{03CC1457-9307-F341-8B4C-75DA42E6B31B}" type="pres">
      <dgm:prSet presAssocID="{30603ABC-EA7C-4045-A88E-AA747C9A2900}" presName="sibTrans" presStyleCnt="0"/>
      <dgm:spPr/>
    </dgm:pt>
    <dgm:pt modelId="{57A6F949-65D3-784A-8EEE-C0B66577F946}" type="pres">
      <dgm:prSet presAssocID="{6CA72791-F5BD-46EC-AB5B-8692C30C9AF4}" presName="node" presStyleLbl="node1" presStyleIdx="1" presStyleCnt="6">
        <dgm:presLayoutVars>
          <dgm:bulletEnabled val="1"/>
        </dgm:presLayoutVars>
      </dgm:prSet>
      <dgm:spPr/>
    </dgm:pt>
    <dgm:pt modelId="{FF38EC47-0B9A-2843-B407-195748718773}" type="pres">
      <dgm:prSet presAssocID="{C8B14975-84B7-4451-B3C8-CE3A50599298}" presName="sibTrans" presStyleCnt="0"/>
      <dgm:spPr/>
    </dgm:pt>
    <dgm:pt modelId="{0EFDC3E5-94F8-7C43-B242-0902C8377C79}" type="pres">
      <dgm:prSet presAssocID="{6220690A-7FDB-48FD-9EC8-DE3247BF3D6E}" presName="node" presStyleLbl="node1" presStyleIdx="2" presStyleCnt="6">
        <dgm:presLayoutVars>
          <dgm:bulletEnabled val="1"/>
        </dgm:presLayoutVars>
      </dgm:prSet>
      <dgm:spPr/>
    </dgm:pt>
    <dgm:pt modelId="{975B4652-EFBB-5046-A931-EE1ECDF07047}" type="pres">
      <dgm:prSet presAssocID="{494B0417-8DA7-40AD-8D78-138BABD9FAB3}" presName="sibTrans" presStyleCnt="0"/>
      <dgm:spPr/>
    </dgm:pt>
    <dgm:pt modelId="{D9954752-C657-4C41-9B74-B71B8DA8DE0D}" type="pres">
      <dgm:prSet presAssocID="{20766F8A-3A38-43F1-BE23-C2C50EBEFAD7}" presName="node" presStyleLbl="node1" presStyleIdx="3" presStyleCnt="6">
        <dgm:presLayoutVars>
          <dgm:bulletEnabled val="1"/>
        </dgm:presLayoutVars>
      </dgm:prSet>
      <dgm:spPr/>
    </dgm:pt>
    <dgm:pt modelId="{055B19D6-2C60-2D45-B77F-9DE5D102F2D9}" type="pres">
      <dgm:prSet presAssocID="{9521EA0C-1504-4B3D-9EDD-1E8347860908}" presName="sibTrans" presStyleCnt="0"/>
      <dgm:spPr/>
    </dgm:pt>
    <dgm:pt modelId="{5DFA3083-5B8D-4D42-A6AB-66BBF71860C3}" type="pres">
      <dgm:prSet presAssocID="{93D0934C-5FDF-4CF3-ADA7-529488202A32}" presName="node" presStyleLbl="node1" presStyleIdx="4" presStyleCnt="6">
        <dgm:presLayoutVars>
          <dgm:bulletEnabled val="1"/>
        </dgm:presLayoutVars>
      </dgm:prSet>
      <dgm:spPr/>
    </dgm:pt>
    <dgm:pt modelId="{4DF1EE16-7619-AA41-89C3-1A7C83051025}" type="pres">
      <dgm:prSet presAssocID="{E76F0B5C-EB4B-4DD4-9087-04ED9AE32753}" presName="sibTrans" presStyleCnt="0"/>
      <dgm:spPr/>
    </dgm:pt>
    <dgm:pt modelId="{D4012B6B-34A7-E54B-995C-76878608C4BE}" type="pres">
      <dgm:prSet presAssocID="{B8C29427-213E-493F-8008-EF04AFF5C7F8}" presName="node" presStyleLbl="node1" presStyleIdx="5" presStyleCnt="6">
        <dgm:presLayoutVars>
          <dgm:bulletEnabled val="1"/>
        </dgm:presLayoutVars>
      </dgm:prSet>
      <dgm:spPr/>
    </dgm:pt>
  </dgm:ptLst>
  <dgm:cxnLst>
    <dgm:cxn modelId="{18253C19-8F2B-3F42-9F45-12716A58BE56}" type="presOf" srcId="{93D0934C-5FDF-4CF3-ADA7-529488202A32}" destId="{5DFA3083-5B8D-4D42-A6AB-66BBF71860C3}" srcOrd="0" destOrd="0" presId="urn:microsoft.com/office/officeart/2005/8/layout/default"/>
    <dgm:cxn modelId="{3334EE23-1DED-431A-A431-9453E4FB181F}" srcId="{5F75D397-F303-4A93-A077-6334AB12305D}" destId="{6CA72791-F5BD-46EC-AB5B-8692C30C9AF4}" srcOrd="1" destOrd="0" parTransId="{3DD8C07C-379C-472C-BF59-6AAC139858B2}" sibTransId="{C8B14975-84B7-4451-B3C8-CE3A50599298}"/>
    <dgm:cxn modelId="{5080FC2B-069F-7D42-877C-4043A38BB9BF}" type="presOf" srcId="{5F75D397-F303-4A93-A077-6334AB12305D}" destId="{05FCA9C1-2080-B040-9F0D-BB1F8BB271B2}" srcOrd="0" destOrd="0" presId="urn:microsoft.com/office/officeart/2005/8/layout/default"/>
    <dgm:cxn modelId="{0A5CC030-9A28-A240-9947-38E48D92B996}" type="presOf" srcId="{6CA72791-F5BD-46EC-AB5B-8692C30C9AF4}" destId="{57A6F949-65D3-784A-8EEE-C0B66577F946}" srcOrd="0" destOrd="0" presId="urn:microsoft.com/office/officeart/2005/8/layout/default"/>
    <dgm:cxn modelId="{BFB6A137-9AD2-4C11-89BB-1C5E5DC267A2}" srcId="{5F75D397-F303-4A93-A077-6334AB12305D}" destId="{20766F8A-3A38-43F1-BE23-C2C50EBEFAD7}" srcOrd="3" destOrd="0" parTransId="{1CC71038-F448-4659-AC7B-3B8883B196E0}" sibTransId="{9521EA0C-1504-4B3D-9EDD-1E8347860908}"/>
    <dgm:cxn modelId="{B5392459-A548-3D46-964D-28EB5A567CE7}" type="presOf" srcId="{20766F8A-3A38-43F1-BE23-C2C50EBEFAD7}" destId="{D9954752-C657-4C41-9B74-B71B8DA8DE0D}" srcOrd="0" destOrd="0" presId="urn:microsoft.com/office/officeart/2005/8/layout/default"/>
    <dgm:cxn modelId="{0A216967-BC33-40EC-B368-9357A02430FA}" srcId="{5F75D397-F303-4A93-A077-6334AB12305D}" destId="{B8C29427-213E-493F-8008-EF04AFF5C7F8}" srcOrd="5" destOrd="0" parTransId="{4FA80BF3-B446-4D62-AB82-61DC2E876F0B}" sibTransId="{2B1EDEBE-4C40-4097-B67F-AF84F4000457}"/>
    <dgm:cxn modelId="{94F98F88-87B2-9546-B85F-00CA005A92CF}" type="presOf" srcId="{6D3A5839-27E8-4085-B5C4-45186CAEAA7C}" destId="{086E2B82-36D6-4642-8401-8BE0849228F8}" srcOrd="0" destOrd="0" presId="urn:microsoft.com/office/officeart/2005/8/layout/default"/>
    <dgm:cxn modelId="{12E9D088-0AEF-41FC-91C2-37C26CE0E3B5}" srcId="{5F75D397-F303-4A93-A077-6334AB12305D}" destId="{6D3A5839-27E8-4085-B5C4-45186CAEAA7C}" srcOrd="0" destOrd="0" parTransId="{03AE9DA4-2A60-4E15-970F-246BF69B1404}" sibTransId="{30603ABC-EA7C-4045-A88E-AA747C9A2900}"/>
    <dgm:cxn modelId="{AC8F9BCF-5884-4740-B641-9ED05E5B8864}" srcId="{5F75D397-F303-4A93-A077-6334AB12305D}" destId="{93D0934C-5FDF-4CF3-ADA7-529488202A32}" srcOrd="4" destOrd="0" parTransId="{5768E7B4-3940-4C14-9A72-B8943AFF9120}" sibTransId="{E76F0B5C-EB4B-4DD4-9087-04ED9AE32753}"/>
    <dgm:cxn modelId="{0D1529E6-7B19-7B40-993E-DC29D5FDDE54}" type="presOf" srcId="{6220690A-7FDB-48FD-9EC8-DE3247BF3D6E}" destId="{0EFDC3E5-94F8-7C43-B242-0902C8377C79}" srcOrd="0" destOrd="0" presId="urn:microsoft.com/office/officeart/2005/8/layout/default"/>
    <dgm:cxn modelId="{9F29E4EC-62DF-4DDF-BE4D-4764DF70C257}" srcId="{5F75D397-F303-4A93-A077-6334AB12305D}" destId="{6220690A-7FDB-48FD-9EC8-DE3247BF3D6E}" srcOrd="2" destOrd="0" parTransId="{7A744A78-9946-4817-8047-2C16A128F002}" sibTransId="{494B0417-8DA7-40AD-8D78-138BABD9FAB3}"/>
    <dgm:cxn modelId="{4DD1D9F3-2AE9-C941-BB4F-269F25E34A82}" type="presOf" srcId="{B8C29427-213E-493F-8008-EF04AFF5C7F8}" destId="{D4012B6B-34A7-E54B-995C-76878608C4BE}" srcOrd="0" destOrd="0" presId="urn:microsoft.com/office/officeart/2005/8/layout/default"/>
    <dgm:cxn modelId="{4EE1C1EF-71BC-1345-86F2-45D979B0A5DE}" type="presParOf" srcId="{05FCA9C1-2080-B040-9F0D-BB1F8BB271B2}" destId="{086E2B82-36D6-4642-8401-8BE0849228F8}" srcOrd="0" destOrd="0" presId="urn:microsoft.com/office/officeart/2005/8/layout/default"/>
    <dgm:cxn modelId="{338F905E-F680-2246-B4BE-51D7474F51CB}" type="presParOf" srcId="{05FCA9C1-2080-B040-9F0D-BB1F8BB271B2}" destId="{03CC1457-9307-F341-8B4C-75DA42E6B31B}" srcOrd="1" destOrd="0" presId="urn:microsoft.com/office/officeart/2005/8/layout/default"/>
    <dgm:cxn modelId="{78878E62-2D4F-E247-866C-8241A326F1E4}" type="presParOf" srcId="{05FCA9C1-2080-B040-9F0D-BB1F8BB271B2}" destId="{57A6F949-65D3-784A-8EEE-C0B66577F946}" srcOrd="2" destOrd="0" presId="urn:microsoft.com/office/officeart/2005/8/layout/default"/>
    <dgm:cxn modelId="{80AE7825-1752-094A-817D-DE894F22DDB3}" type="presParOf" srcId="{05FCA9C1-2080-B040-9F0D-BB1F8BB271B2}" destId="{FF38EC47-0B9A-2843-B407-195748718773}" srcOrd="3" destOrd="0" presId="urn:microsoft.com/office/officeart/2005/8/layout/default"/>
    <dgm:cxn modelId="{E46D7B6B-586E-C54A-B77B-9172F73B2324}" type="presParOf" srcId="{05FCA9C1-2080-B040-9F0D-BB1F8BB271B2}" destId="{0EFDC3E5-94F8-7C43-B242-0902C8377C79}" srcOrd="4" destOrd="0" presId="urn:microsoft.com/office/officeart/2005/8/layout/default"/>
    <dgm:cxn modelId="{CEFDB96E-0D65-0F4F-A809-6DEBC05081E0}" type="presParOf" srcId="{05FCA9C1-2080-B040-9F0D-BB1F8BB271B2}" destId="{975B4652-EFBB-5046-A931-EE1ECDF07047}" srcOrd="5" destOrd="0" presId="urn:microsoft.com/office/officeart/2005/8/layout/default"/>
    <dgm:cxn modelId="{B761E54A-A3E6-CD4A-AC60-D2BF7FFF46FA}" type="presParOf" srcId="{05FCA9C1-2080-B040-9F0D-BB1F8BB271B2}" destId="{D9954752-C657-4C41-9B74-B71B8DA8DE0D}" srcOrd="6" destOrd="0" presId="urn:microsoft.com/office/officeart/2005/8/layout/default"/>
    <dgm:cxn modelId="{CB263948-C3A6-2244-B03C-878F6E002920}" type="presParOf" srcId="{05FCA9C1-2080-B040-9F0D-BB1F8BB271B2}" destId="{055B19D6-2C60-2D45-B77F-9DE5D102F2D9}" srcOrd="7" destOrd="0" presId="urn:microsoft.com/office/officeart/2005/8/layout/default"/>
    <dgm:cxn modelId="{F56AF520-D6B0-4444-A853-CE9509B52A1A}" type="presParOf" srcId="{05FCA9C1-2080-B040-9F0D-BB1F8BB271B2}" destId="{5DFA3083-5B8D-4D42-A6AB-66BBF71860C3}" srcOrd="8" destOrd="0" presId="urn:microsoft.com/office/officeart/2005/8/layout/default"/>
    <dgm:cxn modelId="{010FD1A6-BFC2-414E-B81D-C6329568B8D2}" type="presParOf" srcId="{05FCA9C1-2080-B040-9F0D-BB1F8BB271B2}" destId="{4DF1EE16-7619-AA41-89C3-1A7C83051025}" srcOrd="9" destOrd="0" presId="urn:microsoft.com/office/officeart/2005/8/layout/default"/>
    <dgm:cxn modelId="{D455B0F1-C525-E941-8DB7-BFCB57F54585}" type="presParOf" srcId="{05FCA9C1-2080-B040-9F0D-BB1F8BB271B2}" destId="{D4012B6B-34A7-E54B-995C-76878608C4BE}"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43072A-932C-CB41-A808-B39DB16E1A8E}">
      <dsp:nvSpPr>
        <dsp:cNvPr id="0" name=""/>
        <dsp:cNvSpPr/>
      </dsp:nvSpPr>
      <dsp:spPr>
        <a:xfrm>
          <a:off x="1172" y="138496"/>
          <a:ext cx="4115155" cy="2613123"/>
        </a:xfrm>
        <a:prstGeom prst="roundRect">
          <a:avLst>
            <a:gd name="adj" fmla="val 100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5C58B71-F045-004D-A842-A37B8A360A83}">
      <dsp:nvSpPr>
        <dsp:cNvPr id="0" name=""/>
        <dsp:cNvSpPr/>
      </dsp:nvSpPr>
      <dsp:spPr>
        <a:xfrm>
          <a:off x="458411" y="572873"/>
          <a:ext cx="4115155" cy="261312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t>HEALTHCARE WORKERS </a:t>
          </a:r>
        </a:p>
      </dsp:txBody>
      <dsp:txXfrm>
        <a:off x="534947" y="649409"/>
        <a:ext cx="3962083" cy="2460051"/>
      </dsp:txXfrm>
    </dsp:sp>
    <dsp:sp modelId="{1CE2DB2F-984E-0C43-BEC1-BBFB744675E2}">
      <dsp:nvSpPr>
        <dsp:cNvPr id="0" name=""/>
        <dsp:cNvSpPr/>
      </dsp:nvSpPr>
      <dsp:spPr>
        <a:xfrm>
          <a:off x="5030807" y="138496"/>
          <a:ext cx="4115155" cy="2613123"/>
        </a:xfrm>
        <a:prstGeom prst="roundRect">
          <a:avLst>
            <a:gd name="adj" fmla="val 100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FA8CA94-5081-1141-94C6-B7C7D2241788}">
      <dsp:nvSpPr>
        <dsp:cNvPr id="0" name=""/>
        <dsp:cNvSpPr/>
      </dsp:nvSpPr>
      <dsp:spPr>
        <a:xfrm>
          <a:off x="5488046" y="572873"/>
          <a:ext cx="4115155" cy="261312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t>-Health care workers interacts with families and patients</a:t>
          </a:r>
        </a:p>
      </dsp:txBody>
      <dsp:txXfrm>
        <a:off x="5564582" y="649409"/>
        <a:ext cx="3962083" cy="24600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8667BC-DC25-3943-9071-6B4455278E47}">
      <dsp:nvSpPr>
        <dsp:cNvPr id="0" name=""/>
        <dsp:cNvSpPr/>
      </dsp:nvSpPr>
      <dsp:spPr>
        <a:xfrm>
          <a:off x="0" y="4179578"/>
          <a:ext cx="1478359" cy="457369"/>
        </a:xfrm>
        <a:prstGeom prst="rect">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8000"/>
                <a:satMod val="130000"/>
                <a:lumMod val="92000"/>
              </a:schemeClr>
            </a:gs>
            <a:gs pos="100000">
              <a:schemeClr val="accent2">
                <a:hueOff val="0"/>
                <a:satOff val="0"/>
                <a:lumOff val="0"/>
                <a:alphaOff val="0"/>
                <a:shade val="78000"/>
                <a:satMod val="130000"/>
                <a:lumMod val="92000"/>
              </a:schemeClr>
            </a:gs>
          </a:gsLst>
          <a:lin ang="5400000" scaled="0"/>
        </a:gradFill>
        <a:ln w="9525"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5141" tIns="92456" rIns="105141" bIns="92456" numCol="1" spcCol="1270" anchor="ctr" anchorCtr="0">
          <a:noAutofit/>
        </a:bodyPr>
        <a:lstStyle/>
        <a:p>
          <a:pPr marL="0" lvl="0" indent="0" algn="ctr" defTabSz="577850">
            <a:lnSpc>
              <a:spcPct val="90000"/>
            </a:lnSpc>
            <a:spcBef>
              <a:spcPct val="0"/>
            </a:spcBef>
            <a:spcAft>
              <a:spcPct val="35000"/>
            </a:spcAft>
            <a:buNone/>
          </a:pPr>
          <a:r>
            <a:rPr lang="en-US" sz="1300" kern="1200"/>
            <a:t>Provide</a:t>
          </a:r>
        </a:p>
      </dsp:txBody>
      <dsp:txXfrm>
        <a:off x="0" y="4179578"/>
        <a:ext cx="1478359" cy="457369"/>
      </dsp:txXfrm>
    </dsp:sp>
    <dsp:sp modelId="{08E49EA6-633B-F942-BFCA-F395B8FCC4E0}">
      <dsp:nvSpPr>
        <dsp:cNvPr id="0" name=""/>
        <dsp:cNvSpPr/>
      </dsp:nvSpPr>
      <dsp:spPr>
        <a:xfrm>
          <a:off x="1478359" y="4179578"/>
          <a:ext cx="4435077" cy="457369"/>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9964" tIns="139700" rIns="89964" bIns="139700" numCol="1" spcCol="1270" anchor="ctr" anchorCtr="0">
          <a:noAutofit/>
        </a:bodyPr>
        <a:lstStyle/>
        <a:p>
          <a:pPr marL="0" lvl="0" indent="0" algn="l" defTabSz="488950">
            <a:lnSpc>
              <a:spcPct val="90000"/>
            </a:lnSpc>
            <a:spcBef>
              <a:spcPct val="0"/>
            </a:spcBef>
            <a:spcAft>
              <a:spcPct val="35000"/>
            </a:spcAft>
            <a:buNone/>
          </a:pPr>
          <a:r>
            <a:rPr lang="en-US" sz="1100" kern="1200"/>
            <a:t>Provide a national safety monitoring system that extends to the entire general population for response to public health emergencies, such as a large-scale pandemic influenza vaccination program.</a:t>
          </a:r>
        </a:p>
      </dsp:txBody>
      <dsp:txXfrm>
        <a:off x="1478359" y="4179578"/>
        <a:ext cx="4435077" cy="457369"/>
      </dsp:txXfrm>
    </dsp:sp>
    <dsp:sp modelId="{1E4A585A-D185-6C4E-82AE-46439B838E0D}">
      <dsp:nvSpPr>
        <dsp:cNvPr id="0" name=""/>
        <dsp:cNvSpPr/>
      </dsp:nvSpPr>
      <dsp:spPr>
        <a:xfrm rot="10800000">
          <a:off x="0" y="3483005"/>
          <a:ext cx="1478359" cy="703433"/>
        </a:xfrm>
        <a:prstGeom prst="upArrowCallout">
          <a:avLst>
            <a:gd name="adj1" fmla="val 5000"/>
            <a:gd name="adj2" fmla="val 10000"/>
            <a:gd name="adj3" fmla="val 15000"/>
            <a:gd name="adj4" fmla="val 64977"/>
          </a:avLst>
        </a:prstGeom>
        <a:gradFill rotWithShape="0">
          <a:gsLst>
            <a:gs pos="0">
              <a:schemeClr val="accent2">
                <a:hueOff val="-565496"/>
                <a:satOff val="1864"/>
                <a:lumOff val="1994"/>
                <a:alphaOff val="0"/>
                <a:tint val="98000"/>
                <a:satMod val="110000"/>
                <a:lumMod val="104000"/>
              </a:schemeClr>
            </a:gs>
            <a:gs pos="69000">
              <a:schemeClr val="accent2">
                <a:hueOff val="-565496"/>
                <a:satOff val="1864"/>
                <a:lumOff val="1994"/>
                <a:alphaOff val="0"/>
                <a:shade val="88000"/>
                <a:satMod val="130000"/>
                <a:lumMod val="92000"/>
              </a:schemeClr>
            </a:gs>
            <a:gs pos="100000">
              <a:schemeClr val="accent2">
                <a:hueOff val="-565496"/>
                <a:satOff val="1864"/>
                <a:lumOff val="1994"/>
                <a:alphaOff val="0"/>
                <a:shade val="78000"/>
                <a:satMod val="130000"/>
                <a:lumMod val="92000"/>
              </a:schemeClr>
            </a:gs>
          </a:gsLst>
          <a:lin ang="5400000" scaled="0"/>
        </a:gradFill>
        <a:ln w="9525" cap="flat" cmpd="sng" algn="ctr">
          <a:solidFill>
            <a:schemeClr val="accent2">
              <a:hueOff val="-565496"/>
              <a:satOff val="1864"/>
              <a:lumOff val="1994"/>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5141" tIns="92456" rIns="105141" bIns="92456" numCol="1" spcCol="1270" anchor="ctr" anchorCtr="0">
          <a:noAutofit/>
        </a:bodyPr>
        <a:lstStyle/>
        <a:p>
          <a:pPr marL="0" lvl="0" indent="0" algn="ctr" defTabSz="577850">
            <a:lnSpc>
              <a:spcPct val="90000"/>
            </a:lnSpc>
            <a:spcBef>
              <a:spcPct val="0"/>
            </a:spcBef>
            <a:spcAft>
              <a:spcPct val="35000"/>
            </a:spcAft>
            <a:buNone/>
          </a:pPr>
          <a:r>
            <a:rPr lang="en-US" sz="1300" kern="1200"/>
            <a:t>Recognize</a:t>
          </a:r>
        </a:p>
      </dsp:txBody>
      <dsp:txXfrm rot="-10800000">
        <a:off x="0" y="3483005"/>
        <a:ext cx="1478359" cy="457231"/>
      </dsp:txXfrm>
    </dsp:sp>
    <dsp:sp modelId="{CBB4A4D5-2E43-B445-92DD-8FC56A007DCC}">
      <dsp:nvSpPr>
        <dsp:cNvPr id="0" name=""/>
        <dsp:cNvSpPr/>
      </dsp:nvSpPr>
      <dsp:spPr>
        <a:xfrm>
          <a:off x="1478359" y="3483005"/>
          <a:ext cx="4435077" cy="457231"/>
        </a:xfrm>
        <a:prstGeom prst="rect">
          <a:avLst/>
        </a:prstGeom>
        <a:solidFill>
          <a:schemeClr val="accent2">
            <a:tint val="40000"/>
            <a:alpha val="90000"/>
            <a:hueOff val="-698803"/>
            <a:satOff val="2801"/>
            <a:lumOff val="416"/>
            <a:alphaOff val="0"/>
          </a:schemeClr>
        </a:solidFill>
        <a:ln w="9525" cap="flat" cmpd="sng" algn="ctr">
          <a:solidFill>
            <a:schemeClr val="accent2">
              <a:tint val="40000"/>
              <a:alpha val="90000"/>
              <a:hueOff val="-698803"/>
              <a:satOff val="2801"/>
              <a:lumOff val="41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9964" tIns="139700" rIns="89964" bIns="139700" numCol="1" spcCol="1270" anchor="ctr" anchorCtr="0">
          <a:noAutofit/>
        </a:bodyPr>
        <a:lstStyle/>
        <a:p>
          <a:pPr marL="0" lvl="0" indent="0" algn="l" defTabSz="488950">
            <a:lnSpc>
              <a:spcPct val="90000"/>
            </a:lnSpc>
            <a:spcBef>
              <a:spcPct val="0"/>
            </a:spcBef>
            <a:spcAft>
              <a:spcPct val="35000"/>
            </a:spcAft>
            <a:buNone/>
          </a:pPr>
          <a:r>
            <a:rPr lang="en-US" sz="1100" kern="1200"/>
            <a:t>Recognize persistent safe-use problems and administration errors;</a:t>
          </a:r>
        </a:p>
      </dsp:txBody>
      <dsp:txXfrm>
        <a:off x="1478359" y="3483005"/>
        <a:ext cx="4435077" cy="457231"/>
      </dsp:txXfrm>
    </dsp:sp>
    <dsp:sp modelId="{6FCC31A6-D14E-8447-93EF-1F34FE53A60F}">
      <dsp:nvSpPr>
        <dsp:cNvPr id="0" name=""/>
        <dsp:cNvSpPr/>
      </dsp:nvSpPr>
      <dsp:spPr>
        <a:xfrm rot="10800000">
          <a:off x="0" y="2786432"/>
          <a:ext cx="1478359" cy="703433"/>
        </a:xfrm>
        <a:prstGeom prst="upArrowCallout">
          <a:avLst>
            <a:gd name="adj1" fmla="val 5000"/>
            <a:gd name="adj2" fmla="val 10000"/>
            <a:gd name="adj3" fmla="val 15000"/>
            <a:gd name="adj4" fmla="val 64977"/>
          </a:avLst>
        </a:prstGeom>
        <a:gradFill rotWithShape="0">
          <a:gsLst>
            <a:gs pos="0">
              <a:schemeClr val="accent2">
                <a:hueOff val="-1130992"/>
                <a:satOff val="3728"/>
                <a:lumOff val="3987"/>
                <a:alphaOff val="0"/>
                <a:tint val="98000"/>
                <a:satMod val="110000"/>
                <a:lumMod val="104000"/>
              </a:schemeClr>
            </a:gs>
            <a:gs pos="69000">
              <a:schemeClr val="accent2">
                <a:hueOff val="-1130992"/>
                <a:satOff val="3728"/>
                <a:lumOff val="3987"/>
                <a:alphaOff val="0"/>
                <a:shade val="88000"/>
                <a:satMod val="130000"/>
                <a:lumMod val="92000"/>
              </a:schemeClr>
            </a:gs>
            <a:gs pos="100000">
              <a:schemeClr val="accent2">
                <a:hueOff val="-1130992"/>
                <a:satOff val="3728"/>
                <a:lumOff val="3987"/>
                <a:alphaOff val="0"/>
                <a:shade val="78000"/>
                <a:satMod val="130000"/>
                <a:lumMod val="92000"/>
              </a:schemeClr>
            </a:gs>
          </a:gsLst>
          <a:lin ang="5400000" scaled="0"/>
        </a:gradFill>
        <a:ln w="9525" cap="flat" cmpd="sng" algn="ctr">
          <a:solidFill>
            <a:schemeClr val="accent2">
              <a:hueOff val="-1130992"/>
              <a:satOff val="3728"/>
              <a:lumOff val="3987"/>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5141" tIns="92456" rIns="105141" bIns="92456" numCol="1" spcCol="1270" anchor="ctr" anchorCtr="0">
          <a:noAutofit/>
        </a:bodyPr>
        <a:lstStyle/>
        <a:p>
          <a:pPr marL="0" lvl="0" indent="0" algn="ctr" defTabSz="577850">
            <a:lnSpc>
              <a:spcPct val="90000"/>
            </a:lnSpc>
            <a:spcBef>
              <a:spcPct val="0"/>
            </a:spcBef>
            <a:spcAft>
              <a:spcPct val="35000"/>
            </a:spcAft>
            <a:buNone/>
          </a:pPr>
          <a:r>
            <a:rPr lang="en-US" sz="1300" kern="1200"/>
            <a:t>Determine and address</a:t>
          </a:r>
        </a:p>
      </dsp:txBody>
      <dsp:txXfrm rot="-10800000">
        <a:off x="0" y="2786432"/>
        <a:ext cx="1478359" cy="457231"/>
      </dsp:txXfrm>
    </dsp:sp>
    <dsp:sp modelId="{9C06E16C-0F47-4F46-939D-7BAEBD073909}">
      <dsp:nvSpPr>
        <dsp:cNvPr id="0" name=""/>
        <dsp:cNvSpPr/>
      </dsp:nvSpPr>
      <dsp:spPr>
        <a:xfrm>
          <a:off x="1478359" y="2786432"/>
          <a:ext cx="4435077" cy="457231"/>
        </a:xfrm>
        <a:prstGeom prst="rect">
          <a:avLst/>
        </a:prstGeom>
        <a:solidFill>
          <a:schemeClr val="accent2">
            <a:tint val="40000"/>
            <a:alpha val="90000"/>
            <a:hueOff val="-1397606"/>
            <a:satOff val="5601"/>
            <a:lumOff val="832"/>
            <a:alphaOff val="0"/>
          </a:schemeClr>
        </a:solidFill>
        <a:ln w="9525" cap="flat" cmpd="sng" algn="ctr">
          <a:solidFill>
            <a:schemeClr val="accent2">
              <a:tint val="40000"/>
              <a:alpha val="90000"/>
              <a:hueOff val="-1397606"/>
              <a:satOff val="5601"/>
              <a:lumOff val="83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9964" tIns="139700" rIns="89964" bIns="139700" numCol="1" spcCol="1270" anchor="ctr" anchorCtr="0">
          <a:noAutofit/>
        </a:bodyPr>
        <a:lstStyle/>
        <a:p>
          <a:pPr marL="0" lvl="0" indent="0" algn="l" defTabSz="488950">
            <a:lnSpc>
              <a:spcPct val="90000"/>
            </a:lnSpc>
            <a:spcBef>
              <a:spcPct val="0"/>
            </a:spcBef>
            <a:spcAft>
              <a:spcPct val="35000"/>
            </a:spcAft>
            <a:buNone/>
          </a:pPr>
          <a:r>
            <a:rPr lang="en-US" sz="1100" kern="1200"/>
            <a:t>Determine and address possible reporting clusters (e.g., suspected localized [temporally or geographically] or product-/batch-/lot-specific adverse event reporting);</a:t>
          </a:r>
        </a:p>
      </dsp:txBody>
      <dsp:txXfrm>
        <a:off x="1478359" y="2786432"/>
        <a:ext cx="4435077" cy="457231"/>
      </dsp:txXfrm>
    </dsp:sp>
    <dsp:sp modelId="{EE8BCF66-F38A-C94D-AC27-663145E73BF7}">
      <dsp:nvSpPr>
        <dsp:cNvPr id="0" name=""/>
        <dsp:cNvSpPr/>
      </dsp:nvSpPr>
      <dsp:spPr>
        <a:xfrm rot="10800000">
          <a:off x="0" y="2089859"/>
          <a:ext cx="1478359" cy="703433"/>
        </a:xfrm>
        <a:prstGeom prst="upArrowCallout">
          <a:avLst>
            <a:gd name="adj1" fmla="val 5000"/>
            <a:gd name="adj2" fmla="val 10000"/>
            <a:gd name="adj3" fmla="val 15000"/>
            <a:gd name="adj4" fmla="val 64977"/>
          </a:avLst>
        </a:prstGeom>
        <a:gradFill rotWithShape="0">
          <a:gsLst>
            <a:gs pos="0">
              <a:schemeClr val="accent2">
                <a:hueOff val="-1696488"/>
                <a:satOff val="5592"/>
                <a:lumOff val="5981"/>
                <a:alphaOff val="0"/>
                <a:tint val="98000"/>
                <a:satMod val="110000"/>
                <a:lumMod val="104000"/>
              </a:schemeClr>
            </a:gs>
            <a:gs pos="69000">
              <a:schemeClr val="accent2">
                <a:hueOff val="-1696488"/>
                <a:satOff val="5592"/>
                <a:lumOff val="5981"/>
                <a:alphaOff val="0"/>
                <a:shade val="88000"/>
                <a:satMod val="130000"/>
                <a:lumMod val="92000"/>
              </a:schemeClr>
            </a:gs>
            <a:gs pos="100000">
              <a:schemeClr val="accent2">
                <a:hueOff val="-1696488"/>
                <a:satOff val="5592"/>
                <a:lumOff val="5981"/>
                <a:alphaOff val="0"/>
                <a:shade val="78000"/>
                <a:satMod val="130000"/>
                <a:lumMod val="92000"/>
              </a:schemeClr>
            </a:gs>
          </a:gsLst>
          <a:lin ang="5400000" scaled="0"/>
        </a:gradFill>
        <a:ln w="9525" cap="flat" cmpd="sng" algn="ctr">
          <a:solidFill>
            <a:schemeClr val="accent2">
              <a:hueOff val="-1696488"/>
              <a:satOff val="5592"/>
              <a:lumOff val="5981"/>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5141" tIns="92456" rIns="105141" bIns="92456" numCol="1" spcCol="1270" anchor="ctr" anchorCtr="0">
          <a:noAutofit/>
        </a:bodyPr>
        <a:lstStyle/>
        <a:p>
          <a:pPr marL="0" lvl="0" indent="0" algn="ctr" defTabSz="577850">
            <a:lnSpc>
              <a:spcPct val="90000"/>
            </a:lnSpc>
            <a:spcBef>
              <a:spcPct val="0"/>
            </a:spcBef>
            <a:spcAft>
              <a:spcPct val="35000"/>
            </a:spcAft>
            <a:buNone/>
          </a:pPr>
          <a:r>
            <a:rPr lang="en-US" sz="1300" kern="1200"/>
            <a:t>Assess</a:t>
          </a:r>
        </a:p>
      </dsp:txBody>
      <dsp:txXfrm rot="-10800000">
        <a:off x="0" y="2089859"/>
        <a:ext cx="1478359" cy="457231"/>
      </dsp:txXfrm>
    </dsp:sp>
    <dsp:sp modelId="{A8A92E55-BCC9-594F-8E77-38A5841B588D}">
      <dsp:nvSpPr>
        <dsp:cNvPr id="0" name=""/>
        <dsp:cNvSpPr/>
      </dsp:nvSpPr>
      <dsp:spPr>
        <a:xfrm>
          <a:off x="1478359" y="2089859"/>
          <a:ext cx="4435077" cy="457231"/>
        </a:xfrm>
        <a:prstGeom prst="rect">
          <a:avLst/>
        </a:prstGeom>
        <a:solidFill>
          <a:schemeClr val="accent2">
            <a:tint val="40000"/>
            <a:alpha val="90000"/>
            <a:hueOff val="-2096409"/>
            <a:satOff val="8402"/>
            <a:lumOff val="1248"/>
            <a:alphaOff val="0"/>
          </a:schemeClr>
        </a:solidFill>
        <a:ln w="9525" cap="flat" cmpd="sng" algn="ctr">
          <a:solidFill>
            <a:schemeClr val="accent2">
              <a:tint val="40000"/>
              <a:alpha val="90000"/>
              <a:hueOff val="-2096409"/>
              <a:satOff val="8402"/>
              <a:lumOff val="124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9964" tIns="139700" rIns="89964" bIns="139700" numCol="1" spcCol="1270" anchor="ctr" anchorCtr="0">
          <a:noAutofit/>
        </a:bodyPr>
        <a:lstStyle/>
        <a:p>
          <a:pPr marL="0" lvl="0" indent="0" algn="l" defTabSz="488950">
            <a:lnSpc>
              <a:spcPct val="90000"/>
            </a:lnSpc>
            <a:spcBef>
              <a:spcPct val="0"/>
            </a:spcBef>
            <a:spcAft>
              <a:spcPct val="35000"/>
            </a:spcAft>
            <a:buNone/>
          </a:pPr>
          <a:r>
            <a:rPr lang="en-US" sz="1100" kern="1200"/>
            <a:t>Assess the safety of newly licensed vaccines;</a:t>
          </a:r>
        </a:p>
      </dsp:txBody>
      <dsp:txXfrm>
        <a:off x="1478359" y="2089859"/>
        <a:ext cx="4435077" cy="457231"/>
      </dsp:txXfrm>
    </dsp:sp>
    <dsp:sp modelId="{476F8DE6-AE4B-0749-A6C6-3B9DEC6EAC58}">
      <dsp:nvSpPr>
        <dsp:cNvPr id="0" name=""/>
        <dsp:cNvSpPr/>
      </dsp:nvSpPr>
      <dsp:spPr>
        <a:xfrm rot="10800000">
          <a:off x="0" y="1393286"/>
          <a:ext cx="1478359" cy="703433"/>
        </a:xfrm>
        <a:prstGeom prst="upArrowCallout">
          <a:avLst>
            <a:gd name="adj1" fmla="val 5000"/>
            <a:gd name="adj2" fmla="val 10000"/>
            <a:gd name="adj3" fmla="val 15000"/>
            <a:gd name="adj4" fmla="val 64977"/>
          </a:avLst>
        </a:prstGeom>
        <a:gradFill rotWithShape="0">
          <a:gsLst>
            <a:gs pos="0">
              <a:schemeClr val="accent2">
                <a:hueOff val="-2261984"/>
                <a:satOff val="7457"/>
                <a:lumOff val="7974"/>
                <a:alphaOff val="0"/>
                <a:tint val="98000"/>
                <a:satMod val="110000"/>
                <a:lumMod val="104000"/>
              </a:schemeClr>
            </a:gs>
            <a:gs pos="69000">
              <a:schemeClr val="accent2">
                <a:hueOff val="-2261984"/>
                <a:satOff val="7457"/>
                <a:lumOff val="7974"/>
                <a:alphaOff val="0"/>
                <a:shade val="88000"/>
                <a:satMod val="130000"/>
                <a:lumMod val="92000"/>
              </a:schemeClr>
            </a:gs>
            <a:gs pos="100000">
              <a:schemeClr val="accent2">
                <a:hueOff val="-2261984"/>
                <a:satOff val="7457"/>
                <a:lumOff val="7974"/>
                <a:alphaOff val="0"/>
                <a:shade val="78000"/>
                <a:satMod val="130000"/>
                <a:lumMod val="92000"/>
              </a:schemeClr>
            </a:gs>
          </a:gsLst>
          <a:lin ang="5400000" scaled="0"/>
        </a:gradFill>
        <a:ln w="9525" cap="flat" cmpd="sng" algn="ctr">
          <a:solidFill>
            <a:schemeClr val="accent2">
              <a:hueOff val="-2261984"/>
              <a:satOff val="7457"/>
              <a:lumOff val="7974"/>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5141" tIns="92456" rIns="105141" bIns="92456" numCol="1" spcCol="1270" anchor="ctr" anchorCtr="0">
          <a:noAutofit/>
        </a:bodyPr>
        <a:lstStyle/>
        <a:p>
          <a:pPr marL="0" lvl="0" indent="0" algn="ctr" defTabSz="577850">
            <a:lnSpc>
              <a:spcPct val="90000"/>
            </a:lnSpc>
            <a:spcBef>
              <a:spcPct val="0"/>
            </a:spcBef>
            <a:spcAft>
              <a:spcPct val="35000"/>
            </a:spcAft>
            <a:buNone/>
          </a:pPr>
          <a:r>
            <a:rPr lang="en-US" sz="1300" kern="1200"/>
            <a:t>Identify</a:t>
          </a:r>
        </a:p>
      </dsp:txBody>
      <dsp:txXfrm rot="-10800000">
        <a:off x="0" y="1393286"/>
        <a:ext cx="1478359" cy="457231"/>
      </dsp:txXfrm>
    </dsp:sp>
    <dsp:sp modelId="{C91702EA-7BAC-584E-BDEE-5F353F92BA1B}">
      <dsp:nvSpPr>
        <dsp:cNvPr id="0" name=""/>
        <dsp:cNvSpPr/>
      </dsp:nvSpPr>
      <dsp:spPr>
        <a:xfrm>
          <a:off x="1478359" y="1393286"/>
          <a:ext cx="4435077" cy="457231"/>
        </a:xfrm>
        <a:prstGeom prst="rect">
          <a:avLst/>
        </a:prstGeom>
        <a:solidFill>
          <a:schemeClr val="accent2">
            <a:tint val="40000"/>
            <a:alpha val="90000"/>
            <a:hueOff val="-2795213"/>
            <a:satOff val="11203"/>
            <a:lumOff val="1663"/>
            <a:alphaOff val="0"/>
          </a:schemeClr>
        </a:solidFill>
        <a:ln w="9525" cap="flat" cmpd="sng" algn="ctr">
          <a:solidFill>
            <a:schemeClr val="accent2">
              <a:tint val="40000"/>
              <a:alpha val="90000"/>
              <a:hueOff val="-2795213"/>
              <a:satOff val="11203"/>
              <a:lumOff val="166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9964" tIns="139700" rIns="89964" bIns="139700" numCol="1" spcCol="1270" anchor="ctr" anchorCtr="0">
          <a:noAutofit/>
        </a:bodyPr>
        <a:lstStyle/>
        <a:p>
          <a:pPr marL="0" lvl="0" indent="0" algn="l" defTabSz="488950">
            <a:lnSpc>
              <a:spcPct val="90000"/>
            </a:lnSpc>
            <a:spcBef>
              <a:spcPct val="0"/>
            </a:spcBef>
            <a:spcAft>
              <a:spcPct val="35000"/>
            </a:spcAft>
            <a:buNone/>
          </a:pPr>
          <a:r>
            <a:rPr lang="en-US" sz="1100" kern="1200"/>
            <a:t>Identify potential patient risk factors for particular types of adverse events;</a:t>
          </a:r>
        </a:p>
      </dsp:txBody>
      <dsp:txXfrm>
        <a:off x="1478359" y="1393286"/>
        <a:ext cx="4435077" cy="457231"/>
      </dsp:txXfrm>
    </dsp:sp>
    <dsp:sp modelId="{CF13190A-E219-D744-9391-D221ACCF47D9}">
      <dsp:nvSpPr>
        <dsp:cNvPr id="0" name=""/>
        <dsp:cNvSpPr/>
      </dsp:nvSpPr>
      <dsp:spPr>
        <a:xfrm rot="10800000">
          <a:off x="0" y="696713"/>
          <a:ext cx="1478359" cy="703433"/>
        </a:xfrm>
        <a:prstGeom prst="upArrowCallout">
          <a:avLst>
            <a:gd name="adj1" fmla="val 5000"/>
            <a:gd name="adj2" fmla="val 10000"/>
            <a:gd name="adj3" fmla="val 15000"/>
            <a:gd name="adj4" fmla="val 64977"/>
          </a:avLst>
        </a:prstGeom>
        <a:gradFill rotWithShape="0">
          <a:gsLst>
            <a:gs pos="0">
              <a:schemeClr val="accent2">
                <a:hueOff val="-2827479"/>
                <a:satOff val="9321"/>
                <a:lumOff val="9968"/>
                <a:alphaOff val="0"/>
                <a:tint val="98000"/>
                <a:satMod val="110000"/>
                <a:lumMod val="104000"/>
              </a:schemeClr>
            </a:gs>
            <a:gs pos="69000">
              <a:schemeClr val="accent2">
                <a:hueOff val="-2827479"/>
                <a:satOff val="9321"/>
                <a:lumOff val="9968"/>
                <a:alphaOff val="0"/>
                <a:shade val="88000"/>
                <a:satMod val="130000"/>
                <a:lumMod val="92000"/>
              </a:schemeClr>
            </a:gs>
            <a:gs pos="100000">
              <a:schemeClr val="accent2">
                <a:hueOff val="-2827479"/>
                <a:satOff val="9321"/>
                <a:lumOff val="9968"/>
                <a:alphaOff val="0"/>
                <a:shade val="78000"/>
                <a:satMod val="130000"/>
                <a:lumMod val="92000"/>
              </a:schemeClr>
            </a:gs>
          </a:gsLst>
          <a:lin ang="5400000" scaled="0"/>
        </a:gradFill>
        <a:ln w="9525" cap="flat" cmpd="sng" algn="ctr">
          <a:solidFill>
            <a:schemeClr val="accent2">
              <a:hueOff val="-2827479"/>
              <a:satOff val="9321"/>
              <a:lumOff val="9968"/>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5141" tIns="92456" rIns="105141" bIns="92456" numCol="1" spcCol="1270" anchor="ctr" anchorCtr="0">
          <a:noAutofit/>
        </a:bodyPr>
        <a:lstStyle/>
        <a:p>
          <a:pPr marL="0" lvl="0" indent="0" algn="ctr" defTabSz="577850">
            <a:lnSpc>
              <a:spcPct val="90000"/>
            </a:lnSpc>
            <a:spcBef>
              <a:spcPct val="0"/>
            </a:spcBef>
            <a:spcAft>
              <a:spcPct val="35000"/>
            </a:spcAft>
            <a:buNone/>
          </a:pPr>
          <a:r>
            <a:rPr lang="en-US" sz="1300" kern="1200"/>
            <a:t>Monitor</a:t>
          </a:r>
        </a:p>
      </dsp:txBody>
      <dsp:txXfrm rot="-10800000">
        <a:off x="0" y="696713"/>
        <a:ext cx="1478359" cy="457231"/>
      </dsp:txXfrm>
    </dsp:sp>
    <dsp:sp modelId="{B1BDE2B1-4075-9942-A42B-5200AEAE20C3}">
      <dsp:nvSpPr>
        <dsp:cNvPr id="0" name=""/>
        <dsp:cNvSpPr/>
      </dsp:nvSpPr>
      <dsp:spPr>
        <a:xfrm>
          <a:off x="1478359" y="696713"/>
          <a:ext cx="4435077" cy="457231"/>
        </a:xfrm>
        <a:prstGeom prst="rect">
          <a:avLst/>
        </a:prstGeom>
        <a:solidFill>
          <a:schemeClr val="accent2">
            <a:tint val="40000"/>
            <a:alpha val="90000"/>
            <a:hueOff val="-3494015"/>
            <a:satOff val="14003"/>
            <a:lumOff val="2079"/>
            <a:alphaOff val="0"/>
          </a:schemeClr>
        </a:solidFill>
        <a:ln w="9525" cap="flat" cmpd="sng" algn="ctr">
          <a:solidFill>
            <a:schemeClr val="accent2">
              <a:tint val="40000"/>
              <a:alpha val="90000"/>
              <a:hueOff val="-3494015"/>
              <a:satOff val="14003"/>
              <a:lumOff val="207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9964" tIns="139700" rIns="89964" bIns="139700" numCol="1" spcCol="1270" anchor="ctr" anchorCtr="0">
          <a:noAutofit/>
        </a:bodyPr>
        <a:lstStyle/>
        <a:p>
          <a:pPr marL="0" lvl="0" indent="0" algn="l" defTabSz="488950">
            <a:lnSpc>
              <a:spcPct val="90000"/>
            </a:lnSpc>
            <a:spcBef>
              <a:spcPct val="0"/>
            </a:spcBef>
            <a:spcAft>
              <a:spcPct val="35000"/>
            </a:spcAft>
            <a:buNone/>
          </a:pPr>
          <a:r>
            <a:rPr lang="en-US" sz="1100" kern="1200"/>
            <a:t>Monitor increases in known adverse events;</a:t>
          </a:r>
        </a:p>
      </dsp:txBody>
      <dsp:txXfrm>
        <a:off x="1478359" y="696713"/>
        <a:ext cx="4435077" cy="457231"/>
      </dsp:txXfrm>
    </dsp:sp>
    <dsp:sp modelId="{EA2613AC-3E35-E74C-86CC-C8E8E7153FE5}">
      <dsp:nvSpPr>
        <dsp:cNvPr id="0" name=""/>
        <dsp:cNvSpPr/>
      </dsp:nvSpPr>
      <dsp:spPr>
        <a:xfrm rot="10800000">
          <a:off x="0" y="140"/>
          <a:ext cx="1478359" cy="703433"/>
        </a:xfrm>
        <a:prstGeom prst="upArrowCallout">
          <a:avLst>
            <a:gd name="adj1" fmla="val 5000"/>
            <a:gd name="adj2" fmla="val 10000"/>
            <a:gd name="adj3" fmla="val 15000"/>
            <a:gd name="adj4" fmla="val 64977"/>
          </a:avLst>
        </a:prstGeom>
        <a:gradFill rotWithShape="0">
          <a:gsLst>
            <a:gs pos="0">
              <a:schemeClr val="accent2">
                <a:hueOff val="-3392975"/>
                <a:satOff val="11185"/>
                <a:lumOff val="11961"/>
                <a:alphaOff val="0"/>
                <a:tint val="98000"/>
                <a:satMod val="110000"/>
                <a:lumMod val="104000"/>
              </a:schemeClr>
            </a:gs>
            <a:gs pos="69000">
              <a:schemeClr val="accent2">
                <a:hueOff val="-3392975"/>
                <a:satOff val="11185"/>
                <a:lumOff val="11961"/>
                <a:alphaOff val="0"/>
                <a:shade val="88000"/>
                <a:satMod val="130000"/>
                <a:lumMod val="92000"/>
              </a:schemeClr>
            </a:gs>
            <a:gs pos="100000">
              <a:schemeClr val="accent2">
                <a:hueOff val="-3392975"/>
                <a:satOff val="11185"/>
                <a:lumOff val="11961"/>
                <a:alphaOff val="0"/>
                <a:shade val="78000"/>
                <a:satMod val="130000"/>
                <a:lumMod val="92000"/>
              </a:schemeClr>
            </a:gs>
          </a:gsLst>
          <a:lin ang="5400000" scaled="0"/>
        </a:gradFill>
        <a:ln w="9525" cap="flat" cmpd="sng" algn="ctr">
          <a:solidFill>
            <a:schemeClr val="accent2">
              <a:hueOff val="-3392975"/>
              <a:satOff val="11185"/>
              <a:lumOff val="11961"/>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5141" tIns="92456" rIns="105141" bIns="92456" numCol="1" spcCol="1270" anchor="ctr" anchorCtr="0">
          <a:noAutofit/>
        </a:bodyPr>
        <a:lstStyle/>
        <a:p>
          <a:pPr marL="0" lvl="0" indent="0" algn="ctr" defTabSz="577850">
            <a:lnSpc>
              <a:spcPct val="90000"/>
            </a:lnSpc>
            <a:spcBef>
              <a:spcPct val="0"/>
            </a:spcBef>
            <a:spcAft>
              <a:spcPct val="35000"/>
            </a:spcAft>
            <a:buNone/>
          </a:pPr>
          <a:r>
            <a:rPr lang="en-US" sz="1300" kern="1200"/>
            <a:t>Detect</a:t>
          </a:r>
        </a:p>
      </dsp:txBody>
      <dsp:txXfrm rot="-10800000">
        <a:off x="0" y="140"/>
        <a:ext cx="1478359" cy="457231"/>
      </dsp:txXfrm>
    </dsp:sp>
    <dsp:sp modelId="{290DB0E7-9529-8A4A-8638-E58471AB385E}">
      <dsp:nvSpPr>
        <dsp:cNvPr id="0" name=""/>
        <dsp:cNvSpPr/>
      </dsp:nvSpPr>
      <dsp:spPr>
        <a:xfrm>
          <a:off x="1478359" y="140"/>
          <a:ext cx="4435077" cy="457231"/>
        </a:xfrm>
        <a:prstGeom prst="rect">
          <a:avLst/>
        </a:prstGeom>
        <a:solidFill>
          <a:schemeClr val="accent2">
            <a:tint val="40000"/>
            <a:alpha val="90000"/>
            <a:hueOff val="-4192819"/>
            <a:satOff val="16804"/>
            <a:lumOff val="2495"/>
            <a:alphaOff val="0"/>
          </a:schemeClr>
        </a:solidFill>
        <a:ln w="9525" cap="flat" cmpd="sng" algn="ctr">
          <a:solidFill>
            <a:schemeClr val="accent2">
              <a:tint val="40000"/>
              <a:alpha val="90000"/>
              <a:hueOff val="-4192819"/>
              <a:satOff val="16804"/>
              <a:lumOff val="249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9964" tIns="139700" rIns="89964" bIns="139700" numCol="1" spcCol="1270" anchor="ctr" anchorCtr="0">
          <a:noAutofit/>
        </a:bodyPr>
        <a:lstStyle/>
        <a:p>
          <a:pPr marL="0" lvl="0" indent="0" algn="l" defTabSz="488950">
            <a:lnSpc>
              <a:spcPct val="90000"/>
            </a:lnSpc>
            <a:spcBef>
              <a:spcPct val="0"/>
            </a:spcBef>
            <a:spcAft>
              <a:spcPct val="35000"/>
            </a:spcAft>
            <a:buNone/>
          </a:pPr>
          <a:r>
            <a:rPr lang="en-US" sz="1100" kern="1200"/>
            <a:t>Detect new, unusual, or rare vaccine adverse events;</a:t>
          </a:r>
        </a:p>
      </dsp:txBody>
      <dsp:txXfrm>
        <a:off x="1478359" y="140"/>
        <a:ext cx="4435077" cy="4572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6E2B82-36D6-4642-8401-8BE0849228F8}">
      <dsp:nvSpPr>
        <dsp:cNvPr id="0" name=""/>
        <dsp:cNvSpPr/>
      </dsp:nvSpPr>
      <dsp:spPr>
        <a:xfrm>
          <a:off x="225102" y="2172"/>
          <a:ext cx="2860678" cy="1716406"/>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Encouraging people to report adverse events.</a:t>
          </a:r>
        </a:p>
      </dsp:txBody>
      <dsp:txXfrm>
        <a:off x="225102" y="2172"/>
        <a:ext cx="2860678" cy="1716406"/>
      </dsp:txXfrm>
    </dsp:sp>
    <dsp:sp modelId="{57A6F949-65D3-784A-8EEE-C0B66577F946}">
      <dsp:nvSpPr>
        <dsp:cNvPr id="0" name=""/>
        <dsp:cNvSpPr/>
      </dsp:nvSpPr>
      <dsp:spPr>
        <a:xfrm>
          <a:off x="3371848" y="2172"/>
          <a:ext cx="2860678" cy="1716406"/>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Identify adverse events or rumors in the media.</a:t>
          </a:r>
        </a:p>
      </dsp:txBody>
      <dsp:txXfrm>
        <a:off x="3371848" y="2172"/>
        <a:ext cx="2860678" cy="1716406"/>
      </dsp:txXfrm>
    </dsp:sp>
    <dsp:sp modelId="{0EFDC3E5-94F8-7C43-B242-0902C8377C79}">
      <dsp:nvSpPr>
        <dsp:cNvPr id="0" name=""/>
        <dsp:cNvSpPr/>
      </dsp:nvSpPr>
      <dsp:spPr>
        <a:xfrm>
          <a:off x="6518594" y="2172"/>
          <a:ext cx="2860678" cy="1716406"/>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Temporary suspensions of vaccines.</a:t>
          </a:r>
        </a:p>
      </dsp:txBody>
      <dsp:txXfrm>
        <a:off x="6518594" y="2172"/>
        <a:ext cx="2860678" cy="1716406"/>
      </dsp:txXfrm>
    </dsp:sp>
    <dsp:sp modelId="{D9954752-C657-4C41-9B74-B71B8DA8DE0D}">
      <dsp:nvSpPr>
        <dsp:cNvPr id="0" name=""/>
        <dsp:cNvSpPr/>
      </dsp:nvSpPr>
      <dsp:spPr>
        <a:xfrm>
          <a:off x="225102" y="2004647"/>
          <a:ext cx="2860678" cy="1716406"/>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Research about adverse events causing vaccines </a:t>
          </a:r>
        </a:p>
      </dsp:txBody>
      <dsp:txXfrm>
        <a:off x="225102" y="2004647"/>
        <a:ext cx="2860678" cy="1716406"/>
      </dsp:txXfrm>
    </dsp:sp>
    <dsp:sp modelId="{5DFA3083-5B8D-4D42-A6AB-66BBF71860C3}">
      <dsp:nvSpPr>
        <dsp:cNvPr id="0" name=""/>
        <dsp:cNvSpPr/>
      </dsp:nvSpPr>
      <dsp:spPr>
        <a:xfrm>
          <a:off x="3371848" y="2004647"/>
          <a:ext cx="2860678" cy="1716406"/>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Vaccines recall</a:t>
          </a:r>
        </a:p>
      </dsp:txBody>
      <dsp:txXfrm>
        <a:off x="3371848" y="2004647"/>
        <a:ext cx="2860678" cy="1716406"/>
      </dsp:txXfrm>
    </dsp:sp>
    <dsp:sp modelId="{D4012B6B-34A7-E54B-995C-76878608C4BE}">
      <dsp:nvSpPr>
        <dsp:cNvPr id="0" name=""/>
        <dsp:cNvSpPr/>
      </dsp:nvSpPr>
      <dsp:spPr>
        <a:xfrm>
          <a:off x="6518594" y="2004647"/>
          <a:ext cx="2860678" cy="1716406"/>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Replacement of vaccines if needed.</a:t>
          </a:r>
        </a:p>
      </dsp:txBody>
      <dsp:txXfrm>
        <a:off x="6518594" y="2004647"/>
        <a:ext cx="2860678" cy="171640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E351CED-465B-40B5-ADCE-957C918F227B}" type="datetimeFigureOut">
              <a:rPr lang="en-US" smtClean="0"/>
              <a:t>1/2/23</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5A33CB2A-1702-4C1D-9CC4-8D472D39F19E}"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28497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351CED-465B-40B5-ADCE-957C918F227B}" type="datetimeFigureOut">
              <a:rPr lang="en-US" smtClean="0"/>
              <a:t>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3714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351CED-465B-40B5-ADCE-957C918F227B}" type="datetimeFigureOut">
              <a:rPr lang="en-US" smtClean="0"/>
              <a:t>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21920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351CED-465B-40B5-ADCE-957C918F227B}" type="datetimeFigureOut">
              <a:rPr lang="en-US" smtClean="0"/>
              <a:t>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1428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351CED-465B-40B5-ADCE-957C918F227B}" type="datetimeFigureOut">
              <a:rPr lang="en-US" smtClean="0"/>
              <a:t>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55603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E351CED-465B-40B5-ADCE-957C918F227B}" type="datetimeFigureOut">
              <a:rPr lang="en-US" smtClean="0"/>
              <a:t>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33CB2A-1702-4C1D-9CC4-8D472D39F19E}"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86566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E351CED-465B-40B5-ADCE-957C918F227B}" type="datetimeFigureOut">
              <a:rPr lang="en-US" smtClean="0"/>
              <a:t>1/2/23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33CB2A-1702-4C1D-9CC4-8D472D39F19E}"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20642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351CED-465B-40B5-ADCE-957C918F227B}" type="datetimeFigureOut">
              <a:rPr lang="en-US" smtClean="0"/>
              <a:t>1/2/23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33CB2A-1702-4C1D-9CC4-8D472D39F19E}"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9218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351CED-465B-40B5-ADCE-957C918F227B}" type="datetimeFigureOut">
              <a:rPr lang="en-US" smtClean="0"/>
              <a:t>1/2/23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829620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351CED-465B-40B5-ADCE-957C918F227B}" type="datetimeFigureOut">
              <a:rPr lang="en-US" smtClean="0"/>
              <a:t>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33CB2A-1702-4C1D-9CC4-8D472D39F19E}"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96766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1E351CED-465B-40B5-ADCE-957C918F227B}" type="datetimeFigureOut">
              <a:rPr lang="en-US" smtClean="0"/>
              <a:t>1/2/23</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5A33CB2A-1702-4C1D-9CC4-8D472D39F19E}"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91249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1E351CED-465B-40B5-ADCE-957C918F227B}" type="datetimeFigureOut">
              <a:rPr lang="en-US" smtClean="0"/>
              <a:t>1/2/23</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5A33CB2A-1702-4C1D-9CC4-8D472D39F19E}"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889282"/>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image" Target="../media/image5.jpe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wonders.cdc.gov/vaers.html" TargetMode="External"/><Relationship Id="rId2" Type="http://schemas.openxmlformats.org/officeDocument/2006/relationships/image" Target="../media/image9.pd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onders.cdc.gov/vaers.html" TargetMode="External"/><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hyperlink" Target="http://wonders.cdc.gov/vaers.htm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hyperlink" Target="http://wonders.cdc.gov/vaers.html"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hyperlink" Target="http://wonders.cdc.gov/vaers.html" TargetMode="Externa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25.xml.rels><?xml version="1.0" encoding="UTF-8" standalone="yes"?>
<Relationships xmlns="http://schemas.openxmlformats.org/package/2006/relationships"><Relationship Id="rId3" Type="http://schemas.openxmlformats.org/officeDocument/2006/relationships/hyperlink" Target="http://wonders.cdc.gov/vaers.html" TargetMode="External"/><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cdc.gov/measles/cases-outbreaks.html"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wonders.cdc.gov/vaers.html" TargetMode="External"/><Relationship Id="rId2" Type="http://schemas.openxmlformats.org/officeDocument/2006/relationships/image" Target="../media/image26.pd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wonders.cdc.gov/vaers.html" TargetMode="External"/><Relationship Id="rId2" Type="http://schemas.openxmlformats.org/officeDocument/2006/relationships/image" Target="../media/image27.pd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wonders.cdc.gov/vaers.html" TargetMode="External"/><Relationship Id="rId2" Type="http://schemas.openxmlformats.org/officeDocument/2006/relationships/image" Target="../media/image28.pd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wonders.cdc.gov/vaers.html" TargetMode="External"/><Relationship Id="rId2" Type="http://schemas.openxmlformats.org/officeDocument/2006/relationships/image" Target="../media/image30.pd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wonders.cdc.gov/vaers.html" TargetMode="External"/><Relationship Id="rId2" Type="http://schemas.openxmlformats.org/officeDocument/2006/relationships/image" Target="../media/image31.pd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wonders.cdc.gov/vaers.html" TargetMode="External"/><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wonders.cdc.gov/vaers.html" TargetMode="External"/><Relationship Id="rId2" Type="http://schemas.openxmlformats.org/officeDocument/2006/relationships/image" Target="../media/image33.pd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wonders.cdc.gov/vaers.html" TargetMode="Externa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8E11290-CA50-44F2-95D5-C7611E57D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AFE6FD16-87C7-4E58-9681-EAB9E2D14C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E07B60DF-883A-AD34-2789-F26110A12D0A}"/>
              </a:ext>
            </a:extLst>
          </p:cNvPr>
          <p:cNvSpPr>
            <a:spLocks noGrp="1"/>
          </p:cNvSpPr>
          <p:nvPr>
            <p:ph type="ctrTitle"/>
          </p:nvPr>
        </p:nvSpPr>
        <p:spPr>
          <a:xfrm>
            <a:off x="8673476" y="1468464"/>
            <a:ext cx="2858835" cy="1873219"/>
          </a:xfrm>
        </p:spPr>
        <p:txBody>
          <a:bodyPr>
            <a:normAutofit/>
          </a:bodyPr>
          <a:lstStyle/>
          <a:p>
            <a:r>
              <a:rPr lang="en-US" sz="3600" b="1" dirty="0">
                <a:latin typeface="Times New Roman" panose="02020603050405020304" pitchFamily="18" charset="0"/>
                <a:cs typeface="Times New Roman" panose="02020603050405020304" pitchFamily="18" charset="0"/>
              </a:rPr>
              <a:t>Niraj KC</a:t>
            </a:r>
          </a:p>
        </p:txBody>
      </p:sp>
      <p:sp>
        <p:nvSpPr>
          <p:cNvPr id="3" name="Subtitle 2">
            <a:extLst>
              <a:ext uri="{FF2B5EF4-FFF2-40B4-BE49-F238E27FC236}">
                <a16:creationId xmlns:a16="http://schemas.microsoft.com/office/drawing/2014/main" id="{DD7D6C6B-9E81-01B8-9FEF-B6ABFE8C1FFA}"/>
              </a:ext>
            </a:extLst>
          </p:cNvPr>
          <p:cNvSpPr>
            <a:spLocks noGrp="1"/>
          </p:cNvSpPr>
          <p:nvPr>
            <p:ph type="subTitle" idx="1"/>
          </p:nvPr>
        </p:nvSpPr>
        <p:spPr>
          <a:xfrm>
            <a:off x="8671407" y="3529160"/>
            <a:ext cx="2848300" cy="1613537"/>
          </a:xfrm>
        </p:spPr>
        <p:txBody>
          <a:bodyPr>
            <a:normAutofit/>
          </a:bodyPr>
          <a:lstStyle/>
          <a:p>
            <a:pPr>
              <a:lnSpc>
                <a:spcPct val="110000"/>
              </a:lnSpc>
            </a:pPr>
            <a:endParaRPr lang="en-US" sz="1400" dirty="0"/>
          </a:p>
          <a:p>
            <a:pPr>
              <a:lnSpc>
                <a:spcPct val="110000"/>
              </a:lnSpc>
            </a:pPr>
            <a:r>
              <a:rPr lang="en-US" sz="1400" dirty="0"/>
              <a:t>                              </a:t>
            </a:r>
          </a:p>
        </p:txBody>
      </p:sp>
      <p:grpSp>
        <p:nvGrpSpPr>
          <p:cNvPr id="1035" name="Group 1034">
            <a:extLst>
              <a:ext uri="{FF2B5EF4-FFF2-40B4-BE49-F238E27FC236}">
                <a16:creationId xmlns:a16="http://schemas.microsoft.com/office/drawing/2014/main" id="{C4053239-1263-4C68-83EE-D8E3A502F9D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2237" y="482171"/>
            <a:ext cx="7560115" cy="5149101"/>
            <a:chOff x="7463258" y="583365"/>
            <a:chExt cx="7560115" cy="5181928"/>
          </a:xfrm>
        </p:grpSpPr>
        <p:sp>
          <p:nvSpPr>
            <p:cNvPr id="1036" name="Rectangle 1035">
              <a:extLst>
                <a:ext uri="{FF2B5EF4-FFF2-40B4-BE49-F238E27FC236}">
                  <a16:creationId xmlns:a16="http://schemas.microsoft.com/office/drawing/2014/main" id="{B66128FF-6748-4C04-AC63-EE1E5733FA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8" y="583365"/>
              <a:ext cx="7560115"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A3FFA860-3551-47E7-865A-065561BAD3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7" y="915807"/>
              <a:ext cx="69282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39" name="Rectangle 1038">
            <a:extLst>
              <a:ext uri="{FF2B5EF4-FFF2-40B4-BE49-F238E27FC236}">
                <a16:creationId xmlns:a16="http://schemas.microsoft.com/office/drawing/2014/main" id="{408C5C69-59FA-4F09-8F35-6683BF391D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7497" y="977099"/>
            <a:ext cx="6597725" cy="4136205"/>
          </a:xfrm>
          <a:prstGeom prst="rect">
            <a:avLst/>
          </a:prstGeom>
          <a:solidFill>
            <a:srgbClr val="FFFFFE"/>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What is VAERS?">
            <a:extLst>
              <a:ext uri="{FF2B5EF4-FFF2-40B4-BE49-F238E27FC236}">
                <a16:creationId xmlns:a16="http://schemas.microsoft.com/office/drawing/2014/main" id="{74EECD1B-8FD2-B8A3-50A6-44F498979E3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17610" y="1116345"/>
            <a:ext cx="2966822" cy="184904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Pink and blue acrylic paint">
            <a:extLst>
              <a:ext uri="{FF2B5EF4-FFF2-40B4-BE49-F238E27FC236}">
                <a16:creationId xmlns:a16="http://schemas.microsoft.com/office/drawing/2014/main" id="{A6718C68-EB37-6139-267E-E8FC16986C4E}"/>
              </a:ext>
            </a:extLst>
          </p:cNvPr>
          <p:cNvPicPr>
            <a:picLocks noChangeAspect="1"/>
          </p:cNvPicPr>
          <p:nvPr/>
        </p:nvPicPr>
        <p:blipFill rotWithShape="1">
          <a:blip r:embed="rId3"/>
          <a:srcRect l="15157" r="-2" b="-2"/>
          <a:stretch/>
        </p:blipFill>
        <p:spPr>
          <a:xfrm>
            <a:off x="4887629" y="1114596"/>
            <a:ext cx="2267540" cy="1850790"/>
          </a:xfrm>
          <a:prstGeom prst="rect">
            <a:avLst/>
          </a:prstGeom>
        </p:spPr>
      </p:pic>
      <p:pic>
        <p:nvPicPr>
          <p:cNvPr id="6" name="Picture 5" descr="A person holding a syringe&#10;&#10;Description automatically generated with medium confidence">
            <a:extLst>
              <a:ext uri="{FF2B5EF4-FFF2-40B4-BE49-F238E27FC236}">
                <a16:creationId xmlns:a16="http://schemas.microsoft.com/office/drawing/2014/main" id="{9714C06D-0C6A-5A95-195D-4D8BD05AC215}"/>
              </a:ext>
            </a:extLst>
          </p:cNvPr>
          <p:cNvPicPr>
            <a:picLocks noChangeAspect="1"/>
          </p:cNvPicPr>
          <p:nvPr/>
        </p:nvPicPr>
        <p:blipFill rotWithShape="1">
          <a:blip r:embed="rId4"/>
          <a:srcRect l="14435" r="46325" b="-2"/>
          <a:stretch/>
        </p:blipFill>
        <p:spPr>
          <a:xfrm>
            <a:off x="2149899" y="3129978"/>
            <a:ext cx="1289864" cy="1849041"/>
          </a:xfrm>
          <a:prstGeom prst="rect">
            <a:avLst/>
          </a:prstGeom>
        </p:spPr>
      </p:pic>
      <p:pic>
        <p:nvPicPr>
          <p:cNvPr id="8" name="Picture 7" descr="A picture containing indoor, bottle&#10;&#10;Description automatically generated">
            <a:extLst>
              <a:ext uri="{FF2B5EF4-FFF2-40B4-BE49-F238E27FC236}">
                <a16:creationId xmlns:a16="http://schemas.microsoft.com/office/drawing/2014/main" id="{04E53954-7A0A-34A9-52CB-9C705198D2A2}"/>
              </a:ext>
            </a:extLst>
          </p:cNvPr>
          <p:cNvPicPr>
            <a:picLocks noChangeAspect="1"/>
          </p:cNvPicPr>
          <p:nvPr/>
        </p:nvPicPr>
        <p:blipFill rotWithShape="1">
          <a:blip r:embed="rId5"/>
          <a:srcRect t="10436" r="-3" b="19192"/>
          <a:stretch/>
        </p:blipFill>
        <p:spPr>
          <a:xfrm>
            <a:off x="4494544" y="3338179"/>
            <a:ext cx="3053711" cy="1434387"/>
          </a:xfrm>
          <a:prstGeom prst="rect">
            <a:avLst/>
          </a:prstGeom>
        </p:spPr>
      </p:pic>
      <p:cxnSp>
        <p:nvCxnSpPr>
          <p:cNvPr id="1041" name="Straight Connector 1040">
            <a:extLst>
              <a:ext uri="{FF2B5EF4-FFF2-40B4-BE49-F238E27FC236}">
                <a16:creationId xmlns:a16="http://schemas.microsoft.com/office/drawing/2014/main" id="{3CC511A7-4AF4-4D8D-8804-1959DE74FA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80960" y="3526496"/>
            <a:ext cx="2844424"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1043" name="Picture 1042">
            <a:extLst>
              <a:ext uri="{FF2B5EF4-FFF2-40B4-BE49-F238E27FC236}">
                <a16:creationId xmlns:a16="http://schemas.microsoft.com/office/drawing/2014/main" id="{F9940A21-A589-4E46-97F8-4AA5129923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045" name="Straight Connector 1044">
            <a:extLst>
              <a:ext uri="{FF2B5EF4-FFF2-40B4-BE49-F238E27FC236}">
                <a16:creationId xmlns:a16="http://schemas.microsoft.com/office/drawing/2014/main" id="{0BBDDF94-CDE5-4A4F-865E-033B8B5AD8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524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2810100C-B2E3-4BD2-B42B-F78F0239C2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ABDA076A-A426-4BA4-91D7-2194025E1E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53317" y="1847088"/>
            <a:ext cx="498508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590FA612-0F57-1040-98D2-80F09BA2CEE1}"/>
              </a:ext>
            </a:extLst>
          </p:cNvPr>
          <p:cNvSpPr>
            <a:spLocks noGrp="1"/>
          </p:cNvSpPr>
          <p:nvPr>
            <p:ph type="title"/>
          </p:nvPr>
        </p:nvSpPr>
        <p:spPr>
          <a:xfrm>
            <a:off x="5753318" y="804520"/>
            <a:ext cx="4985079" cy="1049235"/>
          </a:xfrm>
        </p:spPr>
        <p:txBody>
          <a:bodyPr vert="horz" lIns="91440" tIns="45720" rIns="91440" bIns="0" rtlCol="0">
            <a:normAutofit/>
          </a:bodyPr>
          <a:lstStyle/>
          <a:p>
            <a:r>
              <a:rPr lang="en-US" sz="3600" cap="none" dirty="0">
                <a:solidFill>
                  <a:srgbClr val="00B0F0"/>
                </a:solidFill>
                <a:latin typeface="Times New Roman" panose="02020603050405020304" pitchFamily="18" charset="0"/>
                <a:cs typeface="Times New Roman" panose="02020603050405020304" pitchFamily="18" charset="0"/>
              </a:rPr>
              <a:t>What is VAERS?</a:t>
            </a:r>
          </a:p>
        </p:txBody>
      </p:sp>
      <p:sp>
        <p:nvSpPr>
          <p:cNvPr id="71" name="Rectangle 51">
            <a:extLst>
              <a:ext uri="{FF2B5EF4-FFF2-40B4-BE49-F238E27FC236}">
                <a16:creationId xmlns:a16="http://schemas.microsoft.com/office/drawing/2014/main" id="{06FE94E2-EB97-4BF3-ADFD-1D6ECE62B4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nvGrpSpPr>
          <p:cNvPr id="72" name="Group 53">
            <a:extLst>
              <a:ext uri="{FF2B5EF4-FFF2-40B4-BE49-F238E27FC236}">
                <a16:creationId xmlns:a16="http://schemas.microsoft.com/office/drawing/2014/main" id="{E19263DE-9849-4BA8-8990-4AFC76B953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2238" y="482171"/>
            <a:ext cx="4641751" cy="5149101"/>
            <a:chOff x="7463259" y="583365"/>
            <a:chExt cx="4641750" cy="5181928"/>
          </a:xfrm>
        </p:grpSpPr>
        <p:sp>
          <p:nvSpPr>
            <p:cNvPr id="73" name="Rectangle 54">
              <a:extLst>
                <a:ext uri="{FF2B5EF4-FFF2-40B4-BE49-F238E27FC236}">
                  <a16:creationId xmlns:a16="http://schemas.microsoft.com/office/drawing/2014/main" id="{20925473-E783-403A-8BDE-D1EBDAEDA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9" y="583365"/>
              <a:ext cx="4641750"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55">
              <a:extLst>
                <a:ext uri="{FF2B5EF4-FFF2-40B4-BE49-F238E27FC236}">
                  <a16:creationId xmlns:a16="http://schemas.microsoft.com/office/drawing/2014/main" id="{EABD99F7-1E3E-4B98-A113-A2DAA96D11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8" y="915807"/>
              <a:ext cx="4001651"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Content Placeholder 4" descr="Graphical user interface, application&#10;&#10;Description automatically generated">
            <a:extLst>
              <a:ext uri="{FF2B5EF4-FFF2-40B4-BE49-F238E27FC236}">
                <a16:creationId xmlns:a16="http://schemas.microsoft.com/office/drawing/2014/main" id="{A5E48557-9496-9020-5A47-5DAC2A7415FB}"/>
              </a:ext>
            </a:extLst>
          </p:cNvPr>
          <p:cNvPicPr>
            <a:picLocks noChangeAspect="1"/>
          </p:cNvPicPr>
          <p:nvPr/>
        </p:nvPicPr>
        <p:blipFill rotWithShape="1">
          <a:blip r:embed="rId2"/>
          <a:srcRect t="3071" r="3" b="8101"/>
          <a:stretch/>
        </p:blipFill>
        <p:spPr>
          <a:xfrm>
            <a:off x="1271223" y="1116345"/>
            <a:ext cx="3362141" cy="3866172"/>
          </a:xfrm>
          <a:prstGeom prst="rect">
            <a:avLst/>
          </a:prstGeom>
        </p:spPr>
      </p:pic>
      <p:sp>
        <p:nvSpPr>
          <p:cNvPr id="75" name="Content Placeholder 44">
            <a:extLst>
              <a:ext uri="{FF2B5EF4-FFF2-40B4-BE49-F238E27FC236}">
                <a16:creationId xmlns:a16="http://schemas.microsoft.com/office/drawing/2014/main" id="{F8D9E089-F677-1B19-33AE-3FB228D3C2B3}"/>
              </a:ext>
            </a:extLst>
          </p:cNvPr>
          <p:cNvSpPr>
            <a:spLocks noGrp="1"/>
          </p:cNvSpPr>
          <p:nvPr>
            <p:ph idx="1"/>
          </p:nvPr>
        </p:nvSpPr>
        <p:spPr>
          <a:xfrm>
            <a:off x="5753317" y="2015732"/>
            <a:ext cx="4985080" cy="3450613"/>
          </a:xfrm>
        </p:spPr>
        <p:txBody>
          <a:bodyPr>
            <a:normAutofit/>
          </a:bodyPr>
          <a:lstStyle/>
          <a:p>
            <a:r>
              <a:rPr lang="en-US" dirty="0"/>
              <a:t>VAERS provides valuable information</a:t>
            </a:r>
          </a:p>
          <a:p>
            <a:r>
              <a:rPr lang="en-US" dirty="0"/>
              <a:t>VAERS evaluates adverse events</a:t>
            </a:r>
          </a:p>
          <a:p>
            <a:r>
              <a:rPr lang="en-US" dirty="0"/>
              <a:t>Anyone report to VAERS </a:t>
            </a:r>
          </a:p>
          <a:p>
            <a:r>
              <a:rPr lang="en-US" dirty="0"/>
              <a:t>VAERS data available to public</a:t>
            </a:r>
          </a:p>
        </p:txBody>
      </p:sp>
      <p:pic>
        <p:nvPicPr>
          <p:cNvPr id="58" name="Picture 57">
            <a:extLst>
              <a:ext uri="{FF2B5EF4-FFF2-40B4-BE49-F238E27FC236}">
                <a16:creationId xmlns:a16="http://schemas.microsoft.com/office/drawing/2014/main" id="{463556DA-E50F-49FC-B9C5-16746A9372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60" name="Straight Connector 59">
            <a:extLst>
              <a:ext uri="{FF2B5EF4-FFF2-40B4-BE49-F238E27FC236}">
                <a16:creationId xmlns:a16="http://schemas.microsoft.com/office/drawing/2014/main" id="{C2D4E8CC-A5F3-49D3-A830-647340CFFD8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0452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CF87D237-0B54-E2CF-98CC-4753DBC36643}"/>
              </a:ext>
            </a:extLst>
          </p:cNvPr>
          <p:cNvSpPr>
            <a:spLocks noGrp="1"/>
          </p:cNvSpPr>
          <p:nvPr>
            <p:ph type="title"/>
          </p:nvPr>
        </p:nvSpPr>
        <p:spPr>
          <a:xfrm>
            <a:off x="1451579" y="2303047"/>
            <a:ext cx="3272093" cy="2674198"/>
          </a:xfrm>
        </p:spPr>
        <p:txBody>
          <a:bodyPr anchor="t">
            <a:normAutofit/>
          </a:bodyPr>
          <a:lstStyle/>
          <a:p>
            <a:r>
              <a:rPr lang="en-US" sz="3600" cap="none" dirty="0">
                <a:solidFill>
                  <a:srgbClr val="00B0F0"/>
                </a:solidFill>
                <a:latin typeface="Times New Roman" panose="02020603050405020304" pitchFamily="18" charset="0"/>
                <a:cs typeface="Times New Roman" panose="02020603050405020304" pitchFamily="18" charset="0"/>
              </a:rPr>
              <a:t>O</a:t>
            </a:r>
            <a:r>
              <a:rPr lang="en-US" sz="3600" b="0" i="0" cap="none" dirty="0">
                <a:solidFill>
                  <a:srgbClr val="00B0F0"/>
                </a:solidFill>
                <a:effectLst/>
                <a:latin typeface="Times New Roman" panose="02020603050405020304" pitchFamily="18" charset="0"/>
                <a:cs typeface="Times New Roman" panose="02020603050405020304" pitchFamily="18" charset="0"/>
              </a:rPr>
              <a:t>bjectives of VAERS</a:t>
            </a:r>
            <a:br>
              <a:rPr lang="en-US" b="0" i="0" dirty="0">
                <a:effectLst/>
                <a:latin typeface="latoregular"/>
              </a:rPr>
            </a:br>
            <a:endParaRPr lang="en-US" dirty="0"/>
          </a:p>
        </p:txBody>
      </p:sp>
      <p:cxnSp>
        <p:nvCxnSpPr>
          <p:cNvPr id="13" name="Straight Connector 12">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2146542"/>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5"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pic>
        <p:nvPicPr>
          <p:cNvPr id="17" name="Picture 16">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9" name="Straight Connector 18">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C24CAA4B-234A-2C3C-3E65-FD7732BE6FCF}"/>
              </a:ext>
            </a:extLst>
          </p:cNvPr>
          <p:cNvGraphicFramePr>
            <a:graphicFrameLocks noGrp="1"/>
          </p:cNvGraphicFramePr>
          <p:nvPr>
            <p:ph idx="1"/>
            <p:extLst>
              <p:ext uri="{D42A27DB-BD31-4B8C-83A1-F6EECF244321}">
                <p14:modId xmlns:p14="http://schemas.microsoft.com/office/powerpoint/2010/main" val="1115968196"/>
              </p:ext>
            </p:extLst>
          </p:nvPr>
        </p:nvGraphicFramePr>
        <p:xfrm>
          <a:off x="5141913" y="803275"/>
          <a:ext cx="5913437" cy="4637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40979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482E7304-2AC2-4A5C-924D-A6AC3FFC5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5B68D9-256A-7DDE-DE1D-044B2D53D013}"/>
              </a:ext>
            </a:extLst>
          </p:cNvPr>
          <p:cNvSpPr>
            <a:spLocks noGrp="1"/>
          </p:cNvSpPr>
          <p:nvPr>
            <p:ph type="title"/>
          </p:nvPr>
        </p:nvSpPr>
        <p:spPr>
          <a:xfrm>
            <a:off x="1450479" y="434899"/>
            <a:ext cx="9604375" cy="1584578"/>
          </a:xfrm>
        </p:spPr>
        <p:txBody>
          <a:bodyPr>
            <a:normAutofit/>
          </a:bodyPr>
          <a:lstStyle/>
          <a:p>
            <a:r>
              <a:rPr lang="en-US" sz="3000" b="1" i="0" dirty="0">
                <a:effectLst/>
                <a:latin typeface="Times New Roman" panose="02020603050405020304" pitchFamily="18" charset="0"/>
                <a:cs typeface="Times New Roman" panose="02020603050405020304" pitchFamily="18" charset="0"/>
              </a:rPr>
              <a:t> </a:t>
            </a:r>
            <a:r>
              <a:rPr lang="en-US" cap="none" dirty="0">
                <a:solidFill>
                  <a:srgbClr val="00B0F0"/>
                </a:solidFill>
                <a:latin typeface="Times New Roman" panose="02020603050405020304" pitchFamily="18" charset="0"/>
                <a:cs typeface="Times New Roman" panose="02020603050405020304" pitchFamily="18" charset="0"/>
              </a:rPr>
              <a:t>C</a:t>
            </a:r>
            <a:r>
              <a:rPr lang="en-US" i="0" cap="none" dirty="0">
                <a:solidFill>
                  <a:srgbClr val="00B0F0"/>
                </a:solidFill>
                <a:effectLst/>
                <a:latin typeface="Times New Roman" panose="02020603050405020304" pitchFamily="18" charset="0"/>
                <a:cs typeface="Times New Roman" panose="02020603050405020304" pitchFamily="18" charset="0"/>
              </a:rPr>
              <a:t>ommunication strategies to boost vaccine acceptance by NIPs(</a:t>
            </a:r>
            <a:r>
              <a:rPr lang="en-US" dirty="0">
                <a:solidFill>
                  <a:srgbClr val="00B0F0"/>
                </a:solidFill>
                <a:latin typeface="Times New Roman" panose="02020603050405020304" pitchFamily="18" charset="0"/>
                <a:cs typeface="Times New Roman" panose="02020603050405020304" pitchFamily="18" charset="0"/>
              </a:rPr>
              <a:t>NATIONAL IMMUNIZATION PROGRAM</a:t>
            </a:r>
            <a:r>
              <a:rPr lang="en-US" i="0" cap="none" dirty="0">
                <a:solidFill>
                  <a:srgbClr val="00B0F0"/>
                </a:solidFill>
                <a:effectLst/>
                <a:latin typeface="Times New Roman" panose="02020603050405020304" pitchFamily="18" charset="0"/>
                <a:cs typeface="Times New Roman" panose="02020603050405020304" pitchFamily="18" charset="0"/>
              </a:rPr>
              <a:t>)</a:t>
            </a:r>
            <a:endParaRPr lang="en-US" i="0" dirty="0">
              <a:solidFill>
                <a:srgbClr val="00B0F0"/>
              </a:solidFill>
              <a:effectLst/>
              <a:latin typeface="Times New Roman" panose="02020603050405020304" pitchFamily="18" charset="0"/>
              <a:cs typeface="Times New Roman" panose="02020603050405020304" pitchFamily="18" charset="0"/>
            </a:endParaRPr>
          </a:p>
        </p:txBody>
      </p:sp>
      <p:cxnSp>
        <p:nvCxnSpPr>
          <p:cNvPr id="22" name="Straight Connector 10">
            <a:extLst>
              <a:ext uri="{FF2B5EF4-FFF2-40B4-BE49-F238E27FC236}">
                <a16:creationId xmlns:a16="http://schemas.microsoft.com/office/drawing/2014/main" id="{D259FEF2-F6A5-442F-BA10-4E39EECD0A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1853754"/>
            <a:ext cx="960327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3" name="Rectangle 12">
            <a:extLst>
              <a:ext uri="{FF2B5EF4-FFF2-40B4-BE49-F238E27FC236}">
                <a16:creationId xmlns:a16="http://schemas.microsoft.com/office/drawing/2014/main" id="{A3C183B1-1D4B-4E3D-A02E-A426E3BFA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aphicFrame>
        <p:nvGraphicFramePr>
          <p:cNvPr id="24" name="Content Placeholder 2">
            <a:extLst>
              <a:ext uri="{FF2B5EF4-FFF2-40B4-BE49-F238E27FC236}">
                <a16:creationId xmlns:a16="http://schemas.microsoft.com/office/drawing/2014/main" id="{9A434C0C-D111-EE88-541B-97515F5DA380}"/>
              </a:ext>
            </a:extLst>
          </p:cNvPr>
          <p:cNvGraphicFramePr>
            <a:graphicFrameLocks noGrp="1"/>
          </p:cNvGraphicFramePr>
          <p:nvPr>
            <p:ph idx="1"/>
            <p:extLst>
              <p:ext uri="{D42A27DB-BD31-4B8C-83A1-F6EECF244321}">
                <p14:modId xmlns:p14="http://schemas.microsoft.com/office/powerpoint/2010/main" val="672563988"/>
              </p:ext>
            </p:extLst>
          </p:nvPr>
        </p:nvGraphicFramePr>
        <p:xfrm>
          <a:off x="1450975" y="2331497"/>
          <a:ext cx="9604375" cy="37232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296436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5804C-663A-14D2-6205-207E6B245A95}"/>
              </a:ext>
            </a:extLst>
          </p:cNvPr>
          <p:cNvSpPr>
            <a:spLocks noGrp="1"/>
          </p:cNvSpPr>
          <p:nvPr>
            <p:ph type="title"/>
          </p:nvPr>
        </p:nvSpPr>
        <p:spPr/>
        <p:txBody>
          <a:bodyPr>
            <a:normAutofit fontScale="90000"/>
          </a:bodyPr>
          <a:lstStyle/>
          <a:p>
            <a:r>
              <a:rPr lang="en-US" sz="3600" dirty="0">
                <a:solidFill>
                  <a:srgbClr val="00B0F0"/>
                </a:solidFill>
                <a:effectLst/>
                <a:latin typeface="Times New Roman" panose="02020603050405020304" pitchFamily="18" charset="0"/>
                <a:cs typeface="Times New Roman" panose="02020603050405020304" pitchFamily="18" charset="0"/>
              </a:rPr>
              <a:t>Best Practices to Overcome Vaccine Hesitancy </a:t>
            </a:r>
            <a:br>
              <a:rPr lang="en-US" dirty="0">
                <a:effectLst/>
              </a:rPr>
            </a:br>
            <a:endParaRPr lang="en-US" dirty="0"/>
          </a:p>
        </p:txBody>
      </p:sp>
      <p:pic>
        <p:nvPicPr>
          <p:cNvPr id="5" name="Content Placeholder 4">
            <a:extLst>
              <a:ext uri="{FF2B5EF4-FFF2-40B4-BE49-F238E27FC236}">
                <a16:creationId xmlns:a16="http://schemas.microsoft.com/office/drawing/2014/main" id="{C21A4E39-38F9-7601-D52B-0AA3BB477F38}"/>
              </a:ext>
            </a:extLst>
          </p:cNvPr>
          <p:cNvPicPr>
            <a:picLocks noGrp="1" noChangeAspect="1"/>
          </p:cNvPicPr>
          <p:nvPr>
            <p:ph idx="1"/>
          </p:nvPr>
        </p:nvPicPr>
        <p:blipFill>
          <a:blip r:embed="rId2"/>
          <a:stretch>
            <a:fillRect/>
          </a:stretch>
        </p:blipFill>
        <p:spPr>
          <a:xfrm>
            <a:off x="569487" y="1305064"/>
            <a:ext cx="10170934" cy="3619242"/>
          </a:xfrm>
        </p:spPr>
      </p:pic>
      <p:sp>
        <p:nvSpPr>
          <p:cNvPr id="6" name="TextBox 5">
            <a:extLst>
              <a:ext uri="{FF2B5EF4-FFF2-40B4-BE49-F238E27FC236}">
                <a16:creationId xmlns:a16="http://schemas.microsoft.com/office/drawing/2014/main" id="{2E520D32-8EB4-52D1-B74E-1A1655DAB2DB}"/>
              </a:ext>
            </a:extLst>
          </p:cNvPr>
          <p:cNvSpPr txBox="1"/>
          <p:nvPr/>
        </p:nvSpPr>
        <p:spPr>
          <a:xfrm>
            <a:off x="569486" y="5004247"/>
            <a:ext cx="10485367" cy="369332"/>
          </a:xfrm>
          <a:prstGeom prst="rect">
            <a:avLst/>
          </a:prstGeom>
          <a:noFill/>
        </p:spPr>
        <p:txBody>
          <a:bodyPr wrap="square" rtlCol="0">
            <a:spAutoFit/>
          </a:bodyPr>
          <a:lstStyle/>
          <a:p>
            <a:r>
              <a:rPr lang="en-US">
                <a:solidFill>
                  <a:schemeClr val="accent2"/>
                </a:solidFill>
              </a:rPr>
              <a:t>(Source: </a:t>
            </a:r>
            <a:r>
              <a:rPr lang="en-US"/>
              <a:t>https://systematicreviewsjournal.biomedcentral.com/articles/10.1186/s13643-022-01941-4/figures/2)</a:t>
            </a:r>
            <a:endParaRPr lang="en-US" dirty="0"/>
          </a:p>
        </p:txBody>
      </p:sp>
    </p:spTree>
    <p:extLst>
      <p:ext uri="{BB962C8B-B14F-4D97-AF65-F5344CB8AC3E}">
        <p14:creationId xmlns:p14="http://schemas.microsoft.com/office/powerpoint/2010/main" val="2136673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2FFBE-3649-ACA3-46BD-62B85080CB37}"/>
              </a:ext>
            </a:extLst>
          </p:cNvPr>
          <p:cNvSpPr>
            <a:spLocks noGrp="1"/>
          </p:cNvSpPr>
          <p:nvPr>
            <p:ph type="title"/>
          </p:nvPr>
        </p:nvSpPr>
        <p:spPr/>
        <p:txBody>
          <a:bodyPr>
            <a:normAutofit fontScale="90000"/>
          </a:bodyPr>
          <a:lstStyle/>
          <a:p>
            <a:r>
              <a:rPr lang="en-US" sz="4000" cap="none" dirty="0">
                <a:solidFill>
                  <a:srgbClr val="00B0F0"/>
                </a:solidFill>
                <a:latin typeface="Times New Roman" panose="02020603050405020304" pitchFamily="18" charset="0"/>
                <a:cs typeface="Times New Roman" panose="02020603050405020304" pitchFamily="18" charset="0"/>
              </a:rPr>
              <a:t>Top adverse event-producing vaccines</a:t>
            </a:r>
            <a:br>
              <a:rPr lang="en-US" cap="none" dirty="0">
                <a:solidFill>
                  <a:srgbClr val="7030A0"/>
                </a:solidFill>
              </a:rPr>
            </a:br>
            <a:br>
              <a:rPr lang="en-US" cap="none" dirty="0"/>
            </a:br>
            <a:endParaRPr lang="en-US" cap="none" dirty="0"/>
          </a:p>
        </p:txBody>
      </p:sp>
      <p:pic>
        <p:nvPicPr>
          <p:cNvPr id="5" name="Content Placeholder 4" descr="Chart&#10;&#10;Description automatically generated with medium confidence">
            <a:extLst>
              <a:ext uri="{FF2B5EF4-FFF2-40B4-BE49-F238E27FC236}">
                <a16:creationId xmlns:a16="http://schemas.microsoft.com/office/drawing/2014/main" id="{176CA911-77BE-CB00-AE5D-E5A7B17723D0}"/>
              </a:ext>
            </a:extLst>
          </p:cNvPr>
          <p:cNvPicPr>
            <a:picLocks noGrp="1" noChangeAspect="1"/>
          </p:cNvPicPr>
          <p:nvPr>
            <p:ph idx="1"/>
          </p:nvPr>
        </p:nvPicPr>
        <p:blipFill>
          <a:blip r:embed="rId2"/>
          <a:stretch>
            <a:fillRect/>
          </a:stretch>
        </p:blipFill>
        <p:spPr>
          <a:xfrm>
            <a:off x="1137146" y="1329136"/>
            <a:ext cx="9835375" cy="3894021"/>
          </a:xfrm>
        </p:spPr>
      </p:pic>
      <p:sp>
        <p:nvSpPr>
          <p:cNvPr id="4" name="TextBox 3">
            <a:extLst>
              <a:ext uri="{FF2B5EF4-FFF2-40B4-BE49-F238E27FC236}">
                <a16:creationId xmlns:a16="http://schemas.microsoft.com/office/drawing/2014/main" id="{C589B1F6-7591-BA25-F622-1668FA29E9ED}"/>
              </a:ext>
            </a:extLst>
          </p:cNvPr>
          <p:cNvSpPr txBox="1"/>
          <p:nvPr/>
        </p:nvSpPr>
        <p:spPr>
          <a:xfrm>
            <a:off x="1535290" y="5236675"/>
            <a:ext cx="8421510" cy="369332"/>
          </a:xfrm>
          <a:prstGeom prst="rect">
            <a:avLst/>
          </a:prstGeom>
          <a:noFill/>
        </p:spPr>
        <p:txBody>
          <a:bodyPr wrap="square">
            <a:spAutoFit/>
          </a:bodyPr>
          <a:lstStyle/>
          <a:p>
            <a:r>
              <a:rPr lang="en-US" sz="1800" cap="none" dirty="0">
                <a:solidFill>
                  <a:schemeClr val="accent1"/>
                </a:solidFill>
                <a:hlinkClick r:id="rId3"/>
              </a:rPr>
              <a:t>Source of data: http://wonders.cdc.gov/vaers.html</a:t>
            </a:r>
            <a:endParaRPr lang="en-US" dirty="0"/>
          </a:p>
        </p:txBody>
      </p:sp>
    </p:spTree>
    <p:extLst>
      <p:ext uri="{BB962C8B-B14F-4D97-AF65-F5344CB8AC3E}">
        <p14:creationId xmlns:p14="http://schemas.microsoft.com/office/powerpoint/2010/main" val="828109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BEB91-B78A-67A3-0243-2AFB4052F16A}"/>
              </a:ext>
            </a:extLst>
          </p:cNvPr>
          <p:cNvSpPr>
            <a:spLocks noGrp="1"/>
          </p:cNvSpPr>
          <p:nvPr>
            <p:ph type="title"/>
          </p:nvPr>
        </p:nvSpPr>
        <p:spPr/>
        <p:txBody>
          <a:bodyPr>
            <a:normAutofit/>
          </a:bodyPr>
          <a:lstStyle/>
          <a:p>
            <a:r>
              <a:rPr lang="en-US" sz="3600" cap="none" dirty="0">
                <a:solidFill>
                  <a:srgbClr val="00B0F0"/>
                </a:solidFill>
                <a:latin typeface="Times New Roman" panose="02020603050405020304" pitchFamily="18" charset="0"/>
                <a:cs typeface="Times New Roman" panose="02020603050405020304" pitchFamily="18" charset="0"/>
              </a:rPr>
              <a:t>Adverse events reported age wise</a:t>
            </a:r>
          </a:p>
        </p:txBody>
      </p:sp>
      <p:pic>
        <p:nvPicPr>
          <p:cNvPr id="5" name="Content Placeholder 4" descr="Chart, bar chart&#10;&#10;Description automatically generated">
            <a:extLst>
              <a:ext uri="{FF2B5EF4-FFF2-40B4-BE49-F238E27FC236}">
                <a16:creationId xmlns:a16="http://schemas.microsoft.com/office/drawing/2014/main" id="{FCC39FE4-3184-D5EC-5D46-FC6F56B07C35}"/>
              </a:ext>
            </a:extLst>
          </p:cNvPr>
          <p:cNvPicPr>
            <a:picLocks noGrp="1" noChangeAspect="1"/>
          </p:cNvPicPr>
          <p:nvPr>
            <p:ph idx="1"/>
          </p:nvPr>
        </p:nvPicPr>
        <p:blipFill>
          <a:blip r:embed="rId2"/>
          <a:stretch>
            <a:fillRect/>
          </a:stretch>
        </p:blipFill>
        <p:spPr>
          <a:xfrm>
            <a:off x="1349298" y="2016125"/>
            <a:ext cx="9705555" cy="3449638"/>
          </a:xfrm>
        </p:spPr>
      </p:pic>
      <p:sp>
        <p:nvSpPr>
          <p:cNvPr id="4" name="TextBox 3">
            <a:extLst>
              <a:ext uri="{FF2B5EF4-FFF2-40B4-BE49-F238E27FC236}">
                <a16:creationId xmlns:a16="http://schemas.microsoft.com/office/drawing/2014/main" id="{633BAD40-EBFF-9E4E-CE1F-3711A5039AAD}"/>
              </a:ext>
            </a:extLst>
          </p:cNvPr>
          <p:cNvSpPr txBox="1"/>
          <p:nvPr/>
        </p:nvSpPr>
        <p:spPr>
          <a:xfrm>
            <a:off x="1349297" y="5628134"/>
            <a:ext cx="8787161" cy="369332"/>
          </a:xfrm>
          <a:prstGeom prst="rect">
            <a:avLst/>
          </a:prstGeom>
          <a:noFill/>
        </p:spPr>
        <p:txBody>
          <a:bodyPr wrap="square">
            <a:spAutoFit/>
          </a:bodyPr>
          <a:lstStyle/>
          <a:p>
            <a:r>
              <a:rPr lang="en-US" sz="1800" cap="none" dirty="0"/>
              <a:t>source of data: CDC website: </a:t>
            </a:r>
            <a:r>
              <a:rPr lang="en-US" sz="1800" cap="none" dirty="0">
                <a:solidFill>
                  <a:schemeClr val="accent1"/>
                </a:solidFill>
                <a:hlinkClick r:id="rId3"/>
              </a:rPr>
              <a:t>http://wonders.cdc.gov/vaers.html</a:t>
            </a:r>
            <a:endParaRPr lang="en-US" dirty="0"/>
          </a:p>
        </p:txBody>
      </p:sp>
    </p:spTree>
    <p:extLst>
      <p:ext uri="{BB962C8B-B14F-4D97-AF65-F5344CB8AC3E}">
        <p14:creationId xmlns:p14="http://schemas.microsoft.com/office/powerpoint/2010/main" val="1501722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6D897-6503-9C96-1CFB-CB8189650CB0}"/>
              </a:ext>
            </a:extLst>
          </p:cNvPr>
          <p:cNvSpPr>
            <a:spLocks noGrp="1"/>
          </p:cNvSpPr>
          <p:nvPr>
            <p:ph type="title"/>
          </p:nvPr>
        </p:nvSpPr>
        <p:spPr/>
        <p:txBody>
          <a:bodyPr>
            <a:normAutofit/>
          </a:bodyPr>
          <a:lstStyle/>
          <a:p>
            <a:r>
              <a:rPr lang="en-US" sz="3600" cap="none" dirty="0">
                <a:solidFill>
                  <a:srgbClr val="00B0F0"/>
                </a:solidFill>
                <a:latin typeface="Times New Roman" panose="02020603050405020304" pitchFamily="18" charset="0"/>
                <a:cs typeface="Times New Roman" panose="02020603050405020304" pitchFamily="18" charset="0"/>
              </a:rPr>
              <a:t>Top 3 vaccines with adverse events age wise</a:t>
            </a:r>
          </a:p>
        </p:txBody>
      </p:sp>
      <p:pic>
        <p:nvPicPr>
          <p:cNvPr id="5" name="Content Placeholder 4" descr="Chart, bar chart&#10;&#10;Description automatically generated">
            <a:extLst>
              <a:ext uri="{FF2B5EF4-FFF2-40B4-BE49-F238E27FC236}">
                <a16:creationId xmlns:a16="http://schemas.microsoft.com/office/drawing/2014/main" id="{298CB2B4-744C-B53A-FA30-9F6ED29AC249}"/>
              </a:ext>
            </a:extLst>
          </p:cNvPr>
          <p:cNvPicPr>
            <a:picLocks noGrp="1" noChangeAspect="1"/>
          </p:cNvPicPr>
          <p:nvPr>
            <p:ph idx="1"/>
          </p:nvPr>
        </p:nvPicPr>
        <p:blipFill>
          <a:blip r:embed="rId2"/>
          <a:stretch>
            <a:fillRect/>
          </a:stretch>
        </p:blipFill>
        <p:spPr>
          <a:xfrm>
            <a:off x="1451579" y="1853754"/>
            <a:ext cx="9603275" cy="3978334"/>
          </a:xfrm>
        </p:spPr>
      </p:pic>
    </p:spTree>
    <p:extLst>
      <p:ext uri="{BB962C8B-B14F-4D97-AF65-F5344CB8AC3E}">
        <p14:creationId xmlns:p14="http://schemas.microsoft.com/office/powerpoint/2010/main" val="878365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2BF61-B2B5-570D-453C-FFAF6318B590}"/>
              </a:ext>
            </a:extLst>
          </p:cNvPr>
          <p:cNvSpPr>
            <a:spLocks noGrp="1"/>
          </p:cNvSpPr>
          <p:nvPr>
            <p:ph type="title"/>
          </p:nvPr>
        </p:nvSpPr>
        <p:spPr>
          <a:xfrm>
            <a:off x="1451579" y="301083"/>
            <a:ext cx="9603275" cy="1483112"/>
          </a:xfrm>
        </p:spPr>
        <p:txBody>
          <a:bodyPr>
            <a:normAutofit fontScale="90000"/>
          </a:bodyPr>
          <a:lstStyle/>
          <a:p>
            <a:r>
              <a:rPr lang="en-US" sz="4000" cap="none" dirty="0">
                <a:solidFill>
                  <a:srgbClr val="00B0F0"/>
                </a:solidFill>
                <a:latin typeface="Times New Roman" panose="02020603050405020304" pitchFamily="18" charset="0"/>
                <a:cs typeface="Times New Roman" panose="02020603050405020304" pitchFamily="18" charset="0"/>
              </a:rPr>
              <a:t>Interactive dashboard for the healthcare workers</a:t>
            </a:r>
            <a:br>
              <a:rPr lang="en-US" dirty="0"/>
            </a:br>
            <a:br>
              <a:rPr lang="en-US" dirty="0"/>
            </a:br>
            <a:r>
              <a:rPr lang="en-US" sz="1600" cap="none" dirty="0">
                <a:solidFill>
                  <a:schemeClr val="accent1"/>
                </a:solidFill>
              </a:rPr>
              <a:t>source of data: CDC website: </a:t>
            </a:r>
            <a:r>
              <a:rPr lang="en-US" sz="1600" cap="none" dirty="0">
                <a:solidFill>
                  <a:schemeClr val="accent1"/>
                </a:solidFill>
                <a:hlinkClick r:id="rId2"/>
              </a:rPr>
              <a:t>http://wonders.cdc.gov/vaers.html </a:t>
            </a:r>
            <a:br>
              <a:rPr lang="en-US" sz="1600" cap="none" dirty="0">
                <a:solidFill>
                  <a:schemeClr val="accent1"/>
                </a:solidFill>
              </a:rPr>
            </a:br>
            <a:r>
              <a:rPr lang="en-US" sz="1600" cap="none" dirty="0">
                <a:solidFill>
                  <a:schemeClr val="accent1"/>
                </a:solidFill>
              </a:rPr>
              <a:t>Interactive Feedback sections from healthcare workers at the bottom of the dashboard.</a:t>
            </a:r>
            <a:br>
              <a:rPr lang="en-US" sz="1600" cap="none" dirty="0">
                <a:solidFill>
                  <a:schemeClr val="accent1"/>
                </a:solidFill>
              </a:rPr>
            </a:br>
            <a:br>
              <a:rPr lang="en-US" sz="1600" cap="none" dirty="0">
                <a:solidFill>
                  <a:schemeClr val="accent1"/>
                </a:solidFill>
              </a:rPr>
            </a:br>
            <a:br>
              <a:rPr lang="en-US" cap="none" dirty="0">
                <a:solidFill>
                  <a:schemeClr val="accent1"/>
                </a:solidFill>
              </a:rPr>
            </a:br>
            <a:endParaRPr lang="en-US" dirty="0">
              <a:solidFill>
                <a:schemeClr val="accent1"/>
              </a:solidFill>
            </a:endParaRPr>
          </a:p>
        </p:txBody>
      </p:sp>
      <p:pic>
        <p:nvPicPr>
          <p:cNvPr id="5" name="Content Placeholder 4" descr="Chart&#10;&#10;Description automatically generated">
            <a:extLst>
              <a:ext uri="{FF2B5EF4-FFF2-40B4-BE49-F238E27FC236}">
                <a16:creationId xmlns:a16="http://schemas.microsoft.com/office/drawing/2014/main" id="{1CFC82A7-2745-2152-FE05-EFAD1CAAF527}"/>
              </a:ext>
            </a:extLst>
          </p:cNvPr>
          <p:cNvPicPr>
            <a:picLocks noGrp="1" noChangeAspect="1"/>
          </p:cNvPicPr>
          <p:nvPr>
            <p:ph idx="1"/>
          </p:nvPr>
        </p:nvPicPr>
        <p:blipFill>
          <a:blip r:embed="rId3"/>
          <a:stretch>
            <a:fillRect/>
          </a:stretch>
        </p:blipFill>
        <p:spPr>
          <a:xfrm>
            <a:off x="1451578" y="2051824"/>
            <a:ext cx="9603275" cy="3824869"/>
          </a:xfrm>
        </p:spPr>
      </p:pic>
    </p:spTree>
    <p:extLst>
      <p:ext uri="{BB962C8B-B14F-4D97-AF65-F5344CB8AC3E}">
        <p14:creationId xmlns:p14="http://schemas.microsoft.com/office/powerpoint/2010/main" val="14780810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4D3F1-A80F-71F9-E511-2CCD9CBE6F29}"/>
              </a:ext>
            </a:extLst>
          </p:cNvPr>
          <p:cNvSpPr>
            <a:spLocks noGrp="1"/>
          </p:cNvSpPr>
          <p:nvPr>
            <p:ph type="title"/>
          </p:nvPr>
        </p:nvSpPr>
        <p:spPr>
          <a:xfrm>
            <a:off x="1451579" y="804519"/>
            <a:ext cx="9603275" cy="1049235"/>
          </a:xfrm>
        </p:spPr>
        <p:txBody>
          <a:bodyPr vert="horz" lIns="91440" tIns="45720" rIns="91440" bIns="0" rtlCol="0">
            <a:normAutofit/>
          </a:bodyPr>
          <a:lstStyle/>
          <a:p>
            <a:r>
              <a:rPr lang="en-US" sz="3600" cap="none" dirty="0">
                <a:solidFill>
                  <a:srgbClr val="00B0F0"/>
                </a:solidFill>
                <a:latin typeface="Times New Roman" panose="02020603050405020304" pitchFamily="18" charset="0"/>
                <a:cs typeface="Times New Roman" panose="02020603050405020304" pitchFamily="18" charset="0"/>
              </a:rPr>
              <a:t>Target audiences</a:t>
            </a:r>
          </a:p>
        </p:txBody>
      </p:sp>
      <p:sp>
        <p:nvSpPr>
          <p:cNvPr id="3" name="Content Placeholder 2">
            <a:extLst>
              <a:ext uri="{FF2B5EF4-FFF2-40B4-BE49-F238E27FC236}">
                <a16:creationId xmlns:a16="http://schemas.microsoft.com/office/drawing/2014/main" id="{A883A022-BB83-A15E-3CF7-9E5D0C00657A}"/>
              </a:ext>
            </a:extLst>
          </p:cNvPr>
          <p:cNvSpPr>
            <a:spLocks noGrp="1"/>
          </p:cNvSpPr>
          <p:nvPr>
            <p:ph idx="1"/>
          </p:nvPr>
        </p:nvSpPr>
        <p:spPr>
          <a:xfrm>
            <a:off x="1451579" y="2015734"/>
            <a:ext cx="6195784" cy="3450613"/>
          </a:xfrm>
        </p:spPr>
        <p:txBody>
          <a:bodyPr vert="horz" lIns="91440" tIns="91440" rIns="91440" bIns="91440" rtlCol="0">
            <a:normAutofit/>
          </a:bodyPr>
          <a:lstStyle/>
          <a:p>
            <a:pPr marL="0" indent="0">
              <a:buNone/>
            </a:pPr>
            <a:r>
              <a:rPr lang="en-US" b="1" cap="all">
                <a:latin typeface="Times New Roman" panose="02020603050405020304" pitchFamily="18" charset="0"/>
                <a:cs typeface="Times New Roman" panose="02020603050405020304" pitchFamily="18" charset="0"/>
              </a:rPr>
              <a:t>Lay public:</a:t>
            </a:r>
          </a:p>
          <a:p>
            <a:r>
              <a:rPr lang="en-US">
                <a:latin typeface="Times New Roman" panose="02020603050405020304" pitchFamily="18" charset="0"/>
                <a:cs typeface="Times New Roman" panose="02020603050405020304" pitchFamily="18" charset="0"/>
              </a:rPr>
              <a:t>less sophisticated audiences</a:t>
            </a:r>
          </a:p>
          <a:p>
            <a:r>
              <a:rPr lang="en-US">
                <a:latin typeface="Times New Roman" panose="02020603050405020304" pitchFamily="18" charset="0"/>
                <a:cs typeface="Times New Roman" panose="02020603050405020304" pitchFamily="18" charset="0"/>
              </a:rPr>
              <a:t>less knowledge, education</a:t>
            </a:r>
          </a:p>
          <a:p>
            <a:r>
              <a:rPr lang="en-US">
                <a:latin typeface="Times New Roman" panose="02020603050405020304" pitchFamily="18" charset="0"/>
                <a:cs typeface="Times New Roman" panose="02020603050405020304" pitchFamily="18" charset="0"/>
              </a:rPr>
              <a:t>less aware about vaccines and their child health care. </a:t>
            </a:r>
          </a:p>
          <a:p>
            <a:pPr marL="0" indent="0">
              <a:buNone/>
            </a:pPr>
            <a:r>
              <a:rPr lang="en-US" b="1">
                <a:latin typeface="Times New Roman" panose="02020603050405020304" pitchFamily="18" charset="0"/>
                <a:cs typeface="Times New Roman" panose="02020603050405020304" pitchFamily="18" charset="0"/>
              </a:rPr>
              <a:t>CHILDREN:</a:t>
            </a:r>
          </a:p>
        </p:txBody>
      </p:sp>
      <p:pic>
        <p:nvPicPr>
          <p:cNvPr id="7" name="Graphic 6" descr="Group">
            <a:extLst>
              <a:ext uri="{FF2B5EF4-FFF2-40B4-BE49-F238E27FC236}">
                <a16:creationId xmlns:a16="http://schemas.microsoft.com/office/drawing/2014/main" id="{1A15AD8F-DAB5-F249-020F-A461E4B3A4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8756" y="2277991"/>
            <a:ext cx="2926098" cy="2926098"/>
          </a:xfrm>
          <a:prstGeom prst="rect">
            <a:avLst/>
          </a:prstGeom>
        </p:spPr>
      </p:pic>
    </p:spTree>
    <p:extLst>
      <p:ext uri="{BB962C8B-B14F-4D97-AF65-F5344CB8AC3E}">
        <p14:creationId xmlns:p14="http://schemas.microsoft.com/office/powerpoint/2010/main" val="1052509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6" name="Rectangle 11">
            <a:extLst>
              <a:ext uri="{FF2B5EF4-FFF2-40B4-BE49-F238E27FC236}">
                <a16:creationId xmlns:a16="http://schemas.microsoft.com/office/drawing/2014/main" id="{5BB14454-D00C-4958-BB39-F5F9F3AC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13">
            <a:extLst>
              <a:ext uri="{FF2B5EF4-FFF2-40B4-BE49-F238E27FC236}">
                <a16:creationId xmlns:a16="http://schemas.microsoft.com/office/drawing/2014/main" id="{28A657A7-C4E5-425B-98FA-BB817FF7BF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8029" y="1847088"/>
            <a:ext cx="3520368"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4E5347F2-DA1F-A98F-EE13-C95FDA43A701}"/>
              </a:ext>
            </a:extLst>
          </p:cNvPr>
          <p:cNvSpPr>
            <a:spLocks noGrp="1"/>
          </p:cNvSpPr>
          <p:nvPr>
            <p:ph type="title"/>
          </p:nvPr>
        </p:nvSpPr>
        <p:spPr>
          <a:xfrm>
            <a:off x="6736568" y="797853"/>
            <a:ext cx="5181600" cy="1049235"/>
          </a:xfrm>
        </p:spPr>
        <p:txBody>
          <a:bodyPr>
            <a:normAutofit/>
          </a:bodyPr>
          <a:lstStyle/>
          <a:p>
            <a:r>
              <a:rPr lang="en-US" sz="3600" cap="none" dirty="0">
                <a:solidFill>
                  <a:srgbClr val="00B0F0"/>
                </a:solidFill>
                <a:latin typeface="Times New Roman" panose="02020603050405020304" pitchFamily="18" charset="0"/>
                <a:cs typeface="Times New Roman" panose="02020603050405020304" pitchFamily="18" charset="0"/>
              </a:rPr>
              <a:t>Vaccines for children</a:t>
            </a:r>
          </a:p>
        </p:txBody>
      </p:sp>
      <p:sp>
        <p:nvSpPr>
          <p:cNvPr id="28" name="Rectangle 15">
            <a:extLst>
              <a:ext uri="{FF2B5EF4-FFF2-40B4-BE49-F238E27FC236}">
                <a16:creationId xmlns:a16="http://schemas.microsoft.com/office/drawing/2014/main" id="{A1084370-0E70-4003-9787-3490FCC20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nvGrpSpPr>
          <p:cNvPr id="29" name="Group 17">
            <a:extLst>
              <a:ext uri="{FF2B5EF4-FFF2-40B4-BE49-F238E27FC236}">
                <a16:creationId xmlns:a16="http://schemas.microsoft.com/office/drawing/2014/main" id="{2B7C66D2-22E8-4E8F-829B-050BFA7C86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2237" y="482171"/>
            <a:ext cx="6104331" cy="5149101"/>
            <a:chOff x="7463259" y="583365"/>
            <a:chExt cx="6104330" cy="5181928"/>
          </a:xfrm>
        </p:grpSpPr>
        <p:sp>
          <p:nvSpPr>
            <p:cNvPr id="30" name="Rectangle 18">
              <a:extLst>
                <a:ext uri="{FF2B5EF4-FFF2-40B4-BE49-F238E27FC236}">
                  <a16:creationId xmlns:a16="http://schemas.microsoft.com/office/drawing/2014/main" id="{F0B78D6F-1F61-4DBB-8F5A-934BB850D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9" y="583365"/>
              <a:ext cx="6104330"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19">
              <a:extLst>
                <a:ext uri="{FF2B5EF4-FFF2-40B4-BE49-F238E27FC236}">
                  <a16:creationId xmlns:a16="http://schemas.microsoft.com/office/drawing/2014/main" id="{23EA261D-1F8C-4BE5-8586-3C1CC5CE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8" y="915807"/>
              <a:ext cx="5471354"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Content Placeholder 4" descr="Graphical user interface, text&#10;&#10;Description automatically generated">
            <a:extLst>
              <a:ext uri="{FF2B5EF4-FFF2-40B4-BE49-F238E27FC236}">
                <a16:creationId xmlns:a16="http://schemas.microsoft.com/office/drawing/2014/main" id="{691841DB-3091-BFC1-B97C-EAC0B0D55019}"/>
              </a:ext>
            </a:extLst>
          </p:cNvPr>
          <p:cNvPicPr>
            <a:picLocks noChangeAspect="1"/>
          </p:cNvPicPr>
          <p:nvPr/>
        </p:nvPicPr>
        <p:blipFill rotWithShape="1">
          <a:blip r:embed="rId2"/>
          <a:srcRect r="3904" b="4"/>
          <a:stretch/>
        </p:blipFill>
        <p:spPr>
          <a:xfrm>
            <a:off x="1271223" y="1116345"/>
            <a:ext cx="5145428" cy="3866172"/>
          </a:xfrm>
          <a:prstGeom prst="rect">
            <a:avLst/>
          </a:prstGeom>
        </p:spPr>
      </p:pic>
      <p:sp>
        <p:nvSpPr>
          <p:cNvPr id="32" name="Content Placeholder 8">
            <a:extLst>
              <a:ext uri="{FF2B5EF4-FFF2-40B4-BE49-F238E27FC236}">
                <a16:creationId xmlns:a16="http://schemas.microsoft.com/office/drawing/2014/main" id="{5082E156-84EE-70E2-8489-5F2360C22910}"/>
              </a:ext>
            </a:extLst>
          </p:cNvPr>
          <p:cNvSpPr>
            <a:spLocks noGrp="1"/>
          </p:cNvSpPr>
          <p:nvPr>
            <p:ph idx="1"/>
          </p:nvPr>
        </p:nvSpPr>
        <p:spPr>
          <a:xfrm>
            <a:off x="7218029" y="2015732"/>
            <a:ext cx="3520368" cy="3450613"/>
          </a:xfrm>
        </p:spPr>
        <p:txBody>
          <a:bodyPr>
            <a:normAutofit/>
          </a:bodyPr>
          <a:lstStyle/>
          <a:p>
            <a:r>
              <a:rPr lang="en-US" dirty="0"/>
              <a:t>Saves millions of children’s life between 1994 to 2018.</a:t>
            </a:r>
          </a:p>
          <a:p>
            <a:endParaRPr lang="en-US" dirty="0"/>
          </a:p>
        </p:txBody>
      </p:sp>
      <p:pic>
        <p:nvPicPr>
          <p:cNvPr id="33" name="Picture 21">
            <a:extLst>
              <a:ext uri="{FF2B5EF4-FFF2-40B4-BE49-F238E27FC236}">
                <a16:creationId xmlns:a16="http://schemas.microsoft.com/office/drawing/2014/main" id="{3635D2BC-4EDA-4A3E-83BF-035608099BD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4" name="Straight Connector 23">
            <a:extLst>
              <a:ext uri="{FF2B5EF4-FFF2-40B4-BE49-F238E27FC236}">
                <a16:creationId xmlns:a16="http://schemas.microsoft.com/office/drawing/2014/main" id="{A3C86EB9-7FA9-42F7-B348-A7FD17436A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479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F2C86-CE00-8F4A-365F-CAE253BC3691}"/>
              </a:ext>
            </a:extLst>
          </p:cNvPr>
          <p:cNvSpPr>
            <a:spLocks noGrp="1"/>
          </p:cNvSpPr>
          <p:nvPr>
            <p:ph type="title"/>
          </p:nvPr>
        </p:nvSpPr>
        <p:spPr>
          <a:xfrm>
            <a:off x="1451579" y="804519"/>
            <a:ext cx="9603275" cy="1049235"/>
          </a:xfrm>
        </p:spPr>
        <p:txBody>
          <a:bodyPr vert="horz" lIns="91440" tIns="45720" rIns="91440" bIns="0" rtlCol="0">
            <a:normAutofit/>
          </a:bodyPr>
          <a:lstStyle/>
          <a:p>
            <a:r>
              <a:rPr lang="en-US" dirty="0"/>
              <a:t>               </a:t>
            </a:r>
            <a:r>
              <a:rPr lang="en-US" sz="3600" cap="none" dirty="0">
                <a:solidFill>
                  <a:srgbClr val="00B0F0"/>
                </a:solidFill>
              </a:rPr>
              <a:t>Target audiences</a:t>
            </a:r>
            <a:endParaRPr lang="en-US" sz="3600" dirty="0">
              <a:solidFill>
                <a:srgbClr val="00B0F0"/>
              </a:solidFill>
            </a:endParaRPr>
          </a:p>
        </p:txBody>
      </p:sp>
      <p:graphicFrame>
        <p:nvGraphicFramePr>
          <p:cNvPr id="54" name="Content Placeholder 2">
            <a:extLst>
              <a:ext uri="{FF2B5EF4-FFF2-40B4-BE49-F238E27FC236}">
                <a16:creationId xmlns:a16="http://schemas.microsoft.com/office/drawing/2014/main" id="{DE7E7203-C7FB-81F9-D92C-A18079026C85}"/>
              </a:ext>
            </a:extLst>
          </p:cNvPr>
          <p:cNvGraphicFramePr>
            <a:graphicFrameLocks noGrp="1"/>
          </p:cNvGraphicFramePr>
          <p:nvPr>
            <p:ph idx="1"/>
            <p:extLst>
              <p:ext uri="{D42A27DB-BD31-4B8C-83A1-F6EECF244321}">
                <p14:modId xmlns:p14="http://schemas.microsoft.com/office/powerpoint/2010/main" val="1247963473"/>
              </p:ext>
            </p:extLst>
          </p:nvPr>
        </p:nvGraphicFramePr>
        <p:xfrm>
          <a:off x="1450975" y="2340435"/>
          <a:ext cx="9604375" cy="33244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56578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BE8C2-39EB-DBFE-FFA7-8CEBC31AEA7F}"/>
              </a:ext>
            </a:extLst>
          </p:cNvPr>
          <p:cNvSpPr>
            <a:spLocks noGrp="1"/>
          </p:cNvSpPr>
          <p:nvPr>
            <p:ph type="title"/>
          </p:nvPr>
        </p:nvSpPr>
        <p:spPr/>
        <p:txBody>
          <a:bodyPr>
            <a:normAutofit/>
          </a:bodyPr>
          <a:lstStyle/>
          <a:p>
            <a:r>
              <a:rPr lang="en-US" sz="3600" cap="none" dirty="0">
                <a:solidFill>
                  <a:srgbClr val="00B0F0"/>
                </a:solidFill>
                <a:latin typeface="Times New Roman" panose="02020603050405020304" pitchFamily="18" charset="0"/>
                <a:cs typeface="Times New Roman" panose="02020603050405020304" pitchFamily="18" charset="0"/>
              </a:rPr>
              <a:t>F</a:t>
            </a:r>
            <a:r>
              <a:rPr lang="en-US" sz="3600" b="0" i="0" cap="none" dirty="0">
                <a:solidFill>
                  <a:srgbClr val="00B0F0"/>
                </a:solidFill>
                <a:effectLst/>
                <a:latin typeface="Times New Roman" panose="02020603050405020304" pitchFamily="18" charset="0"/>
                <a:cs typeface="Times New Roman" panose="02020603050405020304" pitchFamily="18" charset="0"/>
              </a:rPr>
              <a:t>ive important reasons to vaccinate your child</a:t>
            </a:r>
            <a:endParaRPr lang="en-US" sz="3600" cap="none" dirty="0">
              <a:solidFill>
                <a:srgbClr val="00B0F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DBE30AF-2591-108A-60EF-5899AC39420A}"/>
              </a:ext>
            </a:extLst>
          </p:cNvPr>
          <p:cNvSpPr>
            <a:spLocks noGrp="1"/>
          </p:cNvSpPr>
          <p:nvPr>
            <p:ph idx="1"/>
          </p:nvPr>
        </p:nvSpPr>
        <p:spPr/>
        <p:txBody>
          <a:bodyPr/>
          <a:lstStyle/>
          <a:p>
            <a:r>
              <a:rPr lang="en-US" sz="2400" i="0" dirty="0">
                <a:solidFill>
                  <a:srgbClr val="000000"/>
                </a:solidFill>
                <a:effectLst/>
                <a:latin typeface="Times New Roman" panose="02020603050405020304" pitchFamily="18" charset="0"/>
                <a:cs typeface="Times New Roman" panose="02020603050405020304" pitchFamily="18" charset="0"/>
              </a:rPr>
              <a:t>Immunizations can save your child's life.</a:t>
            </a:r>
          </a:p>
          <a:p>
            <a:r>
              <a:rPr lang="en-US" sz="2400" i="0" dirty="0">
                <a:solidFill>
                  <a:srgbClr val="000000"/>
                </a:solidFill>
                <a:effectLst/>
                <a:latin typeface="Times New Roman" panose="02020603050405020304" pitchFamily="18" charset="0"/>
                <a:cs typeface="Times New Roman" panose="02020603050405020304" pitchFamily="18" charset="0"/>
              </a:rPr>
              <a:t>Vaccination is very safe and effective, adverse events are very less in total.</a:t>
            </a:r>
          </a:p>
          <a:p>
            <a:r>
              <a:rPr lang="en-US" sz="2400" i="0" dirty="0">
                <a:solidFill>
                  <a:srgbClr val="000000"/>
                </a:solidFill>
                <a:effectLst/>
                <a:latin typeface="Times New Roman" panose="02020603050405020304" pitchFamily="18" charset="0"/>
                <a:cs typeface="Times New Roman" panose="02020603050405020304" pitchFamily="18" charset="0"/>
              </a:rPr>
              <a:t>Immunization protects others you care about.</a:t>
            </a:r>
          </a:p>
          <a:p>
            <a:r>
              <a:rPr lang="en-US" sz="2400" i="0" dirty="0">
                <a:solidFill>
                  <a:srgbClr val="000000"/>
                </a:solidFill>
                <a:effectLst/>
                <a:latin typeface="Times New Roman" panose="02020603050405020304" pitchFamily="18" charset="0"/>
                <a:cs typeface="Times New Roman" panose="02020603050405020304" pitchFamily="18" charset="0"/>
              </a:rPr>
              <a:t>Immunizations can save your family time and money</a:t>
            </a:r>
          </a:p>
          <a:p>
            <a:r>
              <a:rPr lang="en-US" sz="2400" i="0" dirty="0">
                <a:solidFill>
                  <a:srgbClr val="000000"/>
                </a:solidFill>
                <a:effectLst/>
                <a:latin typeface="Times New Roman" panose="02020603050405020304" pitchFamily="18" charset="0"/>
                <a:cs typeface="Times New Roman" panose="02020603050405020304" pitchFamily="18" charset="0"/>
              </a:rPr>
              <a:t>Immunization protects future generations.</a:t>
            </a:r>
          </a:p>
          <a:p>
            <a:endParaRPr lang="en-US" dirty="0"/>
          </a:p>
        </p:txBody>
      </p:sp>
    </p:spTree>
    <p:extLst>
      <p:ext uri="{BB962C8B-B14F-4D97-AF65-F5344CB8AC3E}">
        <p14:creationId xmlns:p14="http://schemas.microsoft.com/office/powerpoint/2010/main" val="13011407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FCD322AF-2CCA-B25B-43B7-C57A4CDCD2C3}"/>
              </a:ext>
            </a:extLst>
          </p:cNvPr>
          <p:cNvSpPr>
            <a:spLocks noGrp="1"/>
          </p:cNvSpPr>
          <p:nvPr>
            <p:ph type="title"/>
          </p:nvPr>
        </p:nvSpPr>
        <p:spPr>
          <a:xfrm>
            <a:off x="1451581" y="147347"/>
            <a:ext cx="9993660" cy="1527354"/>
          </a:xfrm>
        </p:spPr>
        <p:txBody>
          <a:bodyPr>
            <a:normAutofit/>
          </a:bodyPr>
          <a:lstStyle/>
          <a:p>
            <a:r>
              <a:rPr lang="en-US" sz="3600" cap="none" dirty="0">
                <a:solidFill>
                  <a:srgbClr val="00B0F0"/>
                </a:solidFill>
                <a:latin typeface="Times New Roman" panose="02020603050405020304" pitchFamily="18" charset="0"/>
                <a:cs typeface="Times New Roman" panose="02020603050405020304" pitchFamily="18" charset="0"/>
              </a:rPr>
              <a:t>Immunizing children is safe</a:t>
            </a:r>
            <a:br>
              <a:rPr lang="en-US" sz="1000" dirty="0">
                <a:latin typeface="Times New Roman" panose="02020603050405020304" pitchFamily="18" charset="0"/>
                <a:cs typeface="Times New Roman" panose="02020603050405020304" pitchFamily="18" charset="0"/>
              </a:rPr>
            </a:br>
            <a:br>
              <a:rPr lang="en-US" sz="1000" dirty="0">
                <a:latin typeface="Times New Roman" panose="02020603050405020304" pitchFamily="18" charset="0"/>
                <a:cs typeface="Times New Roman" panose="02020603050405020304" pitchFamily="18" charset="0"/>
              </a:rPr>
            </a:br>
            <a:r>
              <a:rPr lang="en-US" sz="1400" cap="none" dirty="0">
                <a:latin typeface="Times New Roman" panose="02020603050405020304" pitchFamily="18" charset="0"/>
                <a:cs typeface="Times New Roman" panose="02020603050405020304" pitchFamily="18" charset="0"/>
              </a:rPr>
              <a:t>While analyzing VAERS data from CDC collected on Sept 12, 2022, the odds of getting adverse events is only 0.08% in children less than 1 year age children. Parents should be confident to immunize their children by seeing data.</a:t>
            </a:r>
            <a:br>
              <a:rPr lang="en-US" sz="1400" cap="none" dirty="0">
                <a:latin typeface="Times New Roman" panose="02020603050405020304" pitchFamily="18" charset="0"/>
                <a:cs typeface="Times New Roman" panose="02020603050405020304" pitchFamily="18" charset="0"/>
              </a:rPr>
            </a:br>
            <a:endParaRPr lang="en-US" sz="1400" dirty="0">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9" name="Content Placeholder 8">
            <a:extLst>
              <a:ext uri="{FF2B5EF4-FFF2-40B4-BE49-F238E27FC236}">
                <a16:creationId xmlns:a16="http://schemas.microsoft.com/office/drawing/2014/main" id="{478BFA98-3C0A-951C-3A8B-405BD2A42A37}"/>
              </a:ext>
            </a:extLst>
          </p:cNvPr>
          <p:cNvSpPr>
            <a:spLocks noGrp="1"/>
          </p:cNvSpPr>
          <p:nvPr>
            <p:ph idx="1"/>
          </p:nvPr>
        </p:nvSpPr>
        <p:spPr>
          <a:xfrm>
            <a:off x="1451581" y="2015732"/>
            <a:ext cx="4172212" cy="3450613"/>
          </a:xfrm>
        </p:spPr>
        <p:txBody>
          <a:bodyPr>
            <a:normAutofit/>
          </a:bodyPr>
          <a:lstStyle/>
          <a:p>
            <a:pPr marL="0" indent="0">
              <a:buNone/>
            </a:pPr>
            <a:endParaRPr lang="en-US" dirty="0"/>
          </a:p>
        </p:txBody>
      </p:sp>
      <p:pic>
        <p:nvPicPr>
          <p:cNvPr id="5" name="Content Placeholder 4" descr="Chart, treemap chart&#10;&#10;Description automatically generated">
            <a:extLst>
              <a:ext uri="{FF2B5EF4-FFF2-40B4-BE49-F238E27FC236}">
                <a16:creationId xmlns:a16="http://schemas.microsoft.com/office/drawing/2014/main" id="{FC44B976-9B75-2A5B-B3E2-CFD760017B2C}"/>
              </a:ext>
            </a:extLst>
          </p:cNvPr>
          <p:cNvPicPr>
            <a:picLocks noChangeAspect="1"/>
          </p:cNvPicPr>
          <p:nvPr/>
        </p:nvPicPr>
        <p:blipFill>
          <a:blip r:embed="rId2"/>
          <a:stretch>
            <a:fillRect/>
          </a:stretch>
        </p:blipFill>
        <p:spPr>
          <a:xfrm>
            <a:off x="1451278" y="1483112"/>
            <a:ext cx="10380165" cy="3983228"/>
          </a:xfrm>
          <a:prstGeom prst="rect">
            <a:avLst/>
          </a:prstGeom>
        </p:spPr>
      </p:pic>
      <p:pic>
        <p:nvPicPr>
          <p:cNvPr id="18" name="Picture 17">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0" name="Straight Connector 19">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BD961E2-55AA-A9D1-6204-CA6CD8C6E58E}"/>
              </a:ext>
            </a:extLst>
          </p:cNvPr>
          <p:cNvSpPr/>
          <p:nvPr/>
        </p:nvSpPr>
        <p:spPr>
          <a:xfrm>
            <a:off x="1919109" y="5634983"/>
            <a:ext cx="8048979" cy="4904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accent6">
                    <a:lumMod val="50000"/>
                  </a:schemeClr>
                </a:solidFill>
              </a:rPr>
              <a:t>S</a:t>
            </a:r>
            <a:r>
              <a:rPr lang="en-US" sz="1800" cap="none" dirty="0">
                <a:solidFill>
                  <a:schemeClr val="accent6">
                    <a:lumMod val="50000"/>
                  </a:schemeClr>
                </a:solidFill>
              </a:rPr>
              <a:t>ource of data: CDC website: </a:t>
            </a:r>
            <a:r>
              <a:rPr lang="en-US" sz="1800" cap="none" dirty="0">
                <a:solidFill>
                  <a:schemeClr val="accent1"/>
                </a:solidFill>
                <a:hlinkClick r:id="rId4"/>
              </a:rPr>
              <a:t>http://wonders.cdc.gov/vaers.html</a:t>
            </a:r>
            <a:br>
              <a:rPr lang="en-US" sz="1800" cap="none" dirty="0">
                <a:solidFill>
                  <a:schemeClr val="accent6">
                    <a:lumMod val="50000"/>
                  </a:schemeClr>
                </a:solidFill>
              </a:rPr>
            </a:br>
            <a:endParaRPr lang="en-US" dirty="0"/>
          </a:p>
        </p:txBody>
      </p:sp>
    </p:spTree>
    <p:extLst>
      <p:ext uri="{BB962C8B-B14F-4D97-AF65-F5344CB8AC3E}">
        <p14:creationId xmlns:p14="http://schemas.microsoft.com/office/powerpoint/2010/main" val="8160001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4A181-A507-D637-918B-A604E52B3C32}"/>
              </a:ext>
            </a:extLst>
          </p:cNvPr>
          <p:cNvSpPr>
            <a:spLocks noGrp="1"/>
          </p:cNvSpPr>
          <p:nvPr>
            <p:ph type="title"/>
          </p:nvPr>
        </p:nvSpPr>
        <p:spPr>
          <a:xfrm>
            <a:off x="1451579" y="804519"/>
            <a:ext cx="9603275" cy="1049235"/>
          </a:xfrm>
        </p:spPr>
        <p:txBody>
          <a:bodyPr>
            <a:normAutofit/>
          </a:bodyPr>
          <a:lstStyle/>
          <a:p>
            <a:r>
              <a:rPr lang="en-US" sz="3600" cap="none" dirty="0">
                <a:solidFill>
                  <a:srgbClr val="00B0F0"/>
                </a:solidFill>
                <a:latin typeface="Times New Roman" panose="02020603050405020304" pitchFamily="18" charset="0"/>
                <a:cs typeface="Times New Roman" panose="02020603050405020304" pitchFamily="18" charset="0"/>
              </a:rPr>
              <a:t>Fact of vaccines</a:t>
            </a:r>
          </a:p>
        </p:txBody>
      </p:sp>
      <p:sp>
        <p:nvSpPr>
          <p:cNvPr id="4102" name="Content Placeholder 4101">
            <a:extLst>
              <a:ext uri="{FF2B5EF4-FFF2-40B4-BE49-F238E27FC236}">
                <a16:creationId xmlns:a16="http://schemas.microsoft.com/office/drawing/2014/main" id="{F5EEDAD9-D8EC-53D3-317C-73245FD6642A}"/>
              </a:ext>
            </a:extLst>
          </p:cNvPr>
          <p:cNvSpPr>
            <a:spLocks noGrp="1"/>
          </p:cNvSpPr>
          <p:nvPr>
            <p:ph idx="1"/>
          </p:nvPr>
        </p:nvSpPr>
        <p:spPr>
          <a:xfrm>
            <a:off x="1451579" y="2015734"/>
            <a:ext cx="4158849" cy="3450613"/>
          </a:xfrm>
        </p:spPr>
        <p:txBody>
          <a:bodyPr>
            <a:normAutofit/>
          </a:bodyPr>
          <a:lstStyle/>
          <a:p>
            <a:r>
              <a:rPr lang="en-US" dirty="0"/>
              <a:t>EFFECTIVE</a:t>
            </a:r>
          </a:p>
          <a:p>
            <a:r>
              <a:rPr lang="en-US" dirty="0"/>
              <a:t>SAFE</a:t>
            </a:r>
          </a:p>
          <a:p>
            <a:r>
              <a:rPr lang="en-US" dirty="0"/>
              <a:t>NECESSARY</a:t>
            </a:r>
          </a:p>
          <a:p>
            <a:r>
              <a:rPr lang="en-US" dirty="0"/>
              <a:t>RESULTS OF INTENSIVE TRIALS AND STUDIES.</a:t>
            </a:r>
          </a:p>
        </p:txBody>
      </p:sp>
      <p:grpSp>
        <p:nvGrpSpPr>
          <p:cNvPr id="4121" name="Group 4104">
            <a:extLst>
              <a:ext uri="{FF2B5EF4-FFF2-40B4-BE49-F238E27FC236}">
                <a16:creationId xmlns:a16="http://schemas.microsoft.com/office/drawing/2014/main" id="{F7C65FA4-631C-444F-89AA-F891363CC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9823" y="2012810"/>
            <a:ext cx="4948659" cy="3453535"/>
            <a:chOff x="7807230" y="2012810"/>
            <a:chExt cx="3251252" cy="3459865"/>
          </a:xfrm>
        </p:grpSpPr>
        <p:sp>
          <p:nvSpPr>
            <p:cNvPr id="4106" name="Rectangle 4105">
              <a:extLst>
                <a:ext uri="{FF2B5EF4-FFF2-40B4-BE49-F238E27FC236}">
                  <a16:creationId xmlns:a16="http://schemas.microsoft.com/office/drawing/2014/main" id="{353C58CC-6818-48FD-9CE0-B43BF88B7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22" name="Rectangle 4106">
              <a:extLst>
                <a:ext uri="{FF2B5EF4-FFF2-40B4-BE49-F238E27FC236}">
                  <a16:creationId xmlns:a16="http://schemas.microsoft.com/office/drawing/2014/main" id="{1B2694E9-2175-4647-803A-3AD63554C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solidFill>
              <a:schemeClr val="bg1"/>
            </a:soli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4098" name="Picture 2" descr="6 Things to Know about COVID-19 Vaccination for Children | CDC">
            <a:extLst>
              <a:ext uri="{FF2B5EF4-FFF2-40B4-BE49-F238E27FC236}">
                <a16:creationId xmlns:a16="http://schemas.microsoft.com/office/drawing/2014/main" id="{00AE6833-224E-5EBF-CC1D-3EB39F41DB3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77257" y="2198459"/>
            <a:ext cx="4605232" cy="2952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510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06C5B-E5CE-E399-ED30-426A5C4E8AA0}"/>
              </a:ext>
            </a:extLst>
          </p:cNvPr>
          <p:cNvSpPr>
            <a:spLocks noGrp="1"/>
          </p:cNvSpPr>
          <p:nvPr>
            <p:ph type="title"/>
          </p:nvPr>
        </p:nvSpPr>
        <p:spPr/>
        <p:txBody>
          <a:bodyPr>
            <a:noAutofit/>
          </a:bodyPr>
          <a:lstStyle/>
          <a:p>
            <a:r>
              <a:rPr lang="en-US" sz="3600" cap="none" dirty="0">
                <a:solidFill>
                  <a:srgbClr val="00B0F0"/>
                </a:solidFill>
                <a:latin typeface="Times New Roman" panose="02020603050405020304" pitchFamily="18" charset="0"/>
                <a:cs typeface="Times New Roman" panose="02020603050405020304" pitchFamily="18" charset="0"/>
              </a:rPr>
              <a:t>Method employed to make vaccines safe</a:t>
            </a:r>
          </a:p>
        </p:txBody>
      </p:sp>
      <p:pic>
        <p:nvPicPr>
          <p:cNvPr id="5122" name="Picture 2" descr="Ensuring Vaccine Safety - ThedaCare COVID-19">
            <a:extLst>
              <a:ext uri="{FF2B5EF4-FFF2-40B4-BE49-F238E27FC236}">
                <a16:creationId xmlns:a16="http://schemas.microsoft.com/office/drawing/2014/main" id="{F05AE55E-1FE5-046B-37D3-C6672F35F73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51580" y="2016124"/>
            <a:ext cx="10176540" cy="362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50365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DE388AA2-7B09-E375-82AC-D89A657A928C}"/>
              </a:ext>
            </a:extLst>
          </p:cNvPr>
          <p:cNvSpPr>
            <a:spLocks noGrp="1"/>
          </p:cNvSpPr>
          <p:nvPr>
            <p:ph type="title"/>
          </p:nvPr>
        </p:nvSpPr>
        <p:spPr>
          <a:xfrm>
            <a:off x="1294212" y="240655"/>
            <a:ext cx="9603273" cy="1049235"/>
          </a:xfrm>
        </p:spPr>
        <p:txBody>
          <a:bodyPr>
            <a:noAutofit/>
          </a:bodyPr>
          <a:lstStyle/>
          <a:p>
            <a:r>
              <a:rPr lang="en-US" sz="3600" cap="none" dirty="0">
                <a:solidFill>
                  <a:srgbClr val="00B0F0"/>
                </a:solidFill>
                <a:latin typeface="Times New Roman" panose="02020603050405020304" pitchFamily="18" charset="0"/>
                <a:cs typeface="Times New Roman" panose="02020603050405020304" pitchFamily="18" charset="0"/>
              </a:rPr>
              <a:t>Vaccines ensure healthy life for school-going children</a:t>
            </a:r>
          </a:p>
        </p:txBody>
      </p:sp>
      <p:sp>
        <p:nvSpPr>
          <p:cNvPr id="49" name="Rectangle 48">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9" name="Content Placeholder 8">
            <a:extLst>
              <a:ext uri="{FF2B5EF4-FFF2-40B4-BE49-F238E27FC236}">
                <a16:creationId xmlns:a16="http://schemas.microsoft.com/office/drawing/2014/main" id="{2D3DAE8C-52FE-44D0-C651-C023DA338EA5}"/>
              </a:ext>
            </a:extLst>
          </p:cNvPr>
          <p:cNvSpPr>
            <a:spLocks noGrp="1"/>
          </p:cNvSpPr>
          <p:nvPr>
            <p:ph idx="1"/>
          </p:nvPr>
        </p:nvSpPr>
        <p:spPr>
          <a:xfrm>
            <a:off x="471788" y="1833835"/>
            <a:ext cx="3696152" cy="4014097"/>
          </a:xfrm>
        </p:spPr>
        <p:txBody>
          <a:bodyPr>
            <a:normAutofit fontScale="92500" lnSpcReduction="20000"/>
          </a:bodyPr>
          <a:lstStyle/>
          <a:p>
            <a:r>
              <a:rPr lang="en-US" sz="1800" dirty="0"/>
              <a:t>For school-going children also adverse events in very low.</a:t>
            </a:r>
          </a:p>
          <a:p>
            <a:r>
              <a:rPr lang="en-US" sz="1800" dirty="0"/>
              <a:t>Covid 19 has the highest number of adverse events, but that is also too low 0.05%. From VAERS data collected on Sept 12</a:t>
            </a:r>
            <a:r>
              <a:rPr lang="en-US" sz="1800" baseline="30000" dirty="0"/>
              <a:t>th</a:t>
            </a:r>
            <a:r>
              <a:rPr lang="en-US" sz="1800" dirty="0"/>
              <a:t>, 2022, vaccines are safe for school-going children, people should have no doubt in mind while immunizing children. Vaccines save a life.</a:t>
            </a:r>
          </a:p>
          <a:p>
            <a:pPr marL="0" indent="0">
              <a:buNone/>
            </a:pPr>
            <a:r>
              <a:rPr lang="en-US" sz="1800" cap="none" dirty="0">
                <a:solidFill>
                  <a:schemeClr val="accent1"/>
                </a:solidFill>
              </a:rPr>
              <a:t>source of data: CDC website fro</a:t>
            </a:r>
            <a:r>
              <a:rPr lang="en-US" sz="1800" dirty="0">
                <a:solidFill>
                  <a:schemeClr val="accent1"/>
                </a:solidFill>
              </a:rPr>
              <a:t>m 12</a:t>
            </a:r>
            <a:r>
              <a:rPr lang="en-US" sz="1800" baseline="30000" dirty="0">
                <a:solidFill>
                  <a:schemeClr val="accent1"/>
                </a:solidFill>
              </a:rPr>
              <a:t>th</a:t>
            </a:r>
            <a:r>
              <a:rPr lang="en-US" sz="1800" dirty="0">
                <a:solidFill>
                  <a:schemeClr val="accent1"/>
                </a:solidFill>
              </a:rPr>
              <a:t> sept 2022</a:t>
            </a:r>
            <a:r>
              <a:rPr lang="en-US" sz="1800" cap="none" dirty="0">
                <a:solidFill>
                  <a:schemeClr val="accent1"/>
                </a:solidFill>
              </a:rPr>
              <a:t>:</a:t>
            </a:r>
            <a:r>
              <a:rPr lang="en-US" sz="2000" cap="none" dirty="0">
                <a:solidFill>
                  <a:schemeClr val="accent1"/>
                </a:solidFill>
                <a:hlinkClick r:id="rId2"/>
              </a:rPr>
              <a:t> http://wonders.cdc.gov/vaers.html</a:t>
            </a:r>
            <a:endParaRPr lang="en-US" dirty="0"/>
          </a:p>
          <a:p>
            <a:endParaRPr lang="en-US" dirty="0"/>
          </a:p>
          <a:p>
            <a:endParaRPr lang="en-US" dirty="0"/>
          </a:p>
          <a:p>
            <a:endParaRPr lang="en-US" dirty="0"/>
          </a:p>
          <a:p>
            <a:endParaRPr lang="en-US" dirty="0"/>
          </a:p>
        </p:txBody>
      </p:sp>
      <p:pic>
        <p:nvPicPr>
          <p:cNvPr id="5" name="Content Placeholder 4" descr="Chart, treemap chart&#10;&#10;Description automatically generated">
            <a:extLst>
              <a:ext uri="{FF2B5EF4-FFF2-40B4-BE49-F238E27FC236}">
                <a16:creationId xmlns:a16="http://schemas.microsoft.com/office/drawing/2014/main" id="{AC1D72B2-F93E-5681-0C01-A8D4EB2989A7}"/>
              </a:ext>
            </a:extLst>
          </p:cNvPr>
          <p:cNvPicPr>
            <a:picLocks noChangeAspect="1"/>
          </p:cNvPicPr>
          <p:nvPr/>
        </p:nvPicPr>
        <p:blipFill>
          <a:blip r:embed="rId3"/>
          <a:stretch>
            <a:fillRect/>
          </a:stretch>
        </p:blipFill>
        <p:spPr>
          <a:xfrm>
            <a:off x="4357511" y="1859515"/>
            <a:ext cx="7834185" cy="3988417"/>
          </a:xfrm>
          <a:prstGeom prst="rect">
            <a:avLst/>
          </a:prstGeom>
        </p:spPr>
      </p:pic>
      <p:pic>
        <p:nvPicPr>
          <p:cNvPr id="51" name="Picture 50">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53" name="Straight Connector 52">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68177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C630F413-44CE-4746-9821-9E0107978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22D671B1-B099-4F9C-B9CC-9D22B4DAF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AE075281-6152-EC7B-5580-62EE4E1231F0}"/>
              </a:ext>
            </a:extLst>
          </p:cNvPr>
          <p:cNvSpPr>
            <a:spLocks noGrp="1"/>
          </p:cNvSpPr>
          <p:nvPr>
            <p:ph type="title"/>
          </p:nvPr>
        </p:nvSpPr>
        <p:spPr>
          <a:xfrm>
            <a:off x="976131" y="602985"/>
            <a:ext cx="10239436" cy="1312001"/>
          </a:xfrm>
        </p:spPr>
        <p:txBody>
          <a:bodyPr anchor="t">
            <a:normAutofit/>
          </a:bodyPr>
          <a:lstStyle/>
          <a:p>
            <a:r>
              <a:rPr lang="en-US" sz="3600" cap="none" dirty="0">
                <a:solidFill>
                  <a:srgbClr val="00B0F0"/>
                </a:solidFill>
                <a:latin typeface="Times New Roman" panose="02020603050405020304" pitchFamily="18" charset="0"/>
                <a:cs typeface="Times New Roman" panose="02020603050405020304" pitchFamily="18" charset="0"/>
              </a:rPr>
              <a:t>Its time to make decision? </a:t>
            </a:r>
          </a:p>
        </p:txBody>
      </p:sp>
      <p:cxnSp>
        <p:nvCxnSpPr>
          <p:cNvPr id="14" name="Straight Connector 13">
            <a:extLst>
              <a:ext uri="{FF2B5EF4-FFF2-40B4-BE49-F238E27FC236}">
                <a16:creationId xmlns:a16="http://schemas.microsoft.com/office/drawing/2014/main" id="{7552FBEF-FA69-427B-8245-0A518E0513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55992" y="2146542"/>
            <a:ext cx="3157578"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6" name="Title 1">
            <a:extLst>
              <a:ext uri="{FF2B5EF4-FFF2-40B4-BE49-F238E27FC236}">
                <a16:creationId xmlns:a16="http://schemas.microsoft.com/office/drawing/2014/main" id="{898488B7-DBD3-40E7-B54B-4DA6C5693EF3}"/>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pic>
        <p:nvPicPr>
          <p:cNvPr id="5" name="Picture 4" descr="Chart, bubble chart&#10;&#10;Description automatically generated">
            <a:extLst>
              <a:ext uri="{FF2B5EF4-FFF2-40B4-BE49-F238E27FC236}">
                <a16:creationId xmlns:a16="http://schemas.microsoft.com/office/drawing/2014/main" id="{3C5E97D9-297E-AF35-6FFC-0A06DE39BCA2}"/>
              </a:ext>
            </a:extLst>
          </p:cNvPr>
          <p:cNvPicPr>
            <a:picLocks noChangeAspect="1"/>
          </p:cNvPicPr>
          <p:nvPr/>
        </p:nvPicPr>
        <p:blipFill>
          <a:blip r:embed="rId2"/>
          <a:stretch>
            <a:fillRect/>
          </a:stretch>
        </p:blipFill>
        <p:spPr>
          <a:xfrm>
            <a:off x="152400" y="1061156"/>
            <a:ext cx="8528756" cy="5700888"/>
          </a:xfrm>
          <a:prstGeom prst="rect">
            <a:avLst/>
          </a:prstGeom>
        </p:spPr>
      </p:pic>
      <p:sp>
        <p:nvSpPr>
          <p:cNvPr id="3" name="Content Placeholder 2">
            <a:extLst>
              <a:ext uri="{FF2B5EF4-FFF2-40B4-BE49-F238E27FC236}">
                <a16:creationId xmlns:a16="http://schemas.microsoft.com/office/drawing/2014/main" id="{893AFC8C-0DD8-29F2-B832-2272515F3A28}"/>
              </a:ext>
            </a:extLst>
          </p:cNvPr>
          <p:cNvSpPr>
            <a:spLocks noGrp="1"/>
          </p:cNvSpPr>
          <p:nvPr>
            <p:ph idx="1"/>
          </p:nvPr>
        </p:nvSpPr>
        <p:spPr>
          <a:xfrm>
            <a:off x="8795199" y="1676650"/>
            <a:ext cx="3159432" cy="3940925"/>
          </a:xfrm>
        </p:spPr>
        <p:txBody>
          <a:bodyPr>
            <a:normAutofit fontScale="92500" lnSpcReduction="20000"/>
          </a:bodyPr>
          <a:lstStyle/>
          <a:p>
            <a:r>
              <a:rPr lang="en-US" dirty="0"/>
              <a:t>Data speaks.</a:t>
            </a:r>
          </a:p>
          <a:p>
            <a:r>
              <a:rPr lang="en-US" sz="2000" cap="none" dirty="0">
                <a:solidFill>
                  <a:schemeClr val="accent1"/>
                </a:solidFill>
              </a:rPr>
              <a:t>source of data: CDC website fro</a:t>
            </a:r>
            <a:r>
              <a:rPr lang="en-US" sz="2000" dirty="0">
                <a:solidFill>
                  <a:schemeClr val="accent1"/>
                </a:solidFill>
              </a:rPr>
              <a:t>m 12</a:t>
            </a:r>
            <a:r>
              <a:rPr lang="en-US" sz="2000" baseline="30000" dirty="0">
                <a:solidFill>
                  <a:schemeClr val="accent1"/>
                </a:solidFill>
              </a:rPr>
              <a:t>th</a:t>
            </a:r>
            <a:r>
              <a:rPr lang="en-US" sz="2000" dirty="0">
                <a:solidFill>
                  <a:schemeClr val="accent1"/>
                </a:solidFill>
              </a:rPr>
              <a:t> sept 2022</a:t>
            </a:r>
            <a:r>
              <a:rPr lang="en-US" sz="2000" cap="none" dirty="0">
                <a:solidFill>
                  <a:schemeClr val="accent1"/>
                </a:solidFill>
              </a:rPr>
              <a:t>: </a:t>
            </a:r>
            <a:r>
              <a:rPr lang="en-US" sz="2000" cap="none" dirty="0">
                <a:solidFill>
                  <a:schemeClr val="accent1"/>
                </a:solidFill>
                <a:hlinkClick r:id="rId3"/>
              </a:rPr>
              <a:t>http://wonders.cdc.gov/vaers.html</a:t>
            </a:r>
            <a:endParaRPr lang="en-US" sz="2000" dirty="0"/>
          </a:p>
          <a:p>
            <a:r>
              <a:rPr lang="en-US" dirty="0"/>
              <a:t>The adverse event is very low in all age groups.</a:t>
            </a:r>
          </a:p>
          <a:p>
            <a:r>
              <a:rPr lang="en-US" dirty="0"/>
              <a:t>Quite interestingly adverse events in much lower for children.</a:t>
            </a:r>
          </a:p>
          <a:p>
            <a:endParaRPr lang="en-US" dirty="0"/>
          </a:p>
        </p:txBody>
      </p:sp>
    </p:spTree>
    <p:extLst>
      <p:ext uri="{BB962C8B-B14F-4D97-AF65-F5344CB8AC3E}">
        <p14:creationId xmlns:p14="http://schemas.microsoft.com/office/powerpoint/2010/main" val="19798018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947A1-E64F-8C14-F693-47B1BF8C72B6}"/>
              </a:ext>
            </a:extLst>
          </p:cNvPr>
          <p:cNvSpPr>
            <a:spLocks noGrp="1"/>
          </p:cNvSpPr>
          <p:nvPr>
            <p:ph type="title"/>
          </p:nvPr>
        </p:nvSpPr>
        <p:spPr/>
        <p:txBody>
          <a:bodyPr>
            <a:normAutofit/>
          </a:bodyPr>
          <a:lstStyle/>
          <a:p>
            <a:r>
              <a:rPr lang="en-US" sz="3600" cap="none" dirty="0">
                <a:solidFill>
                  <a:srgbClr val="00B0F0"/>
                </a:solidFill>
                <a:latin typeface="Times New Roman" panose="02020603050405020304" pitchFamily="18" charset="0"/>
                <a:cs typeface="Times New Roman" panose="02020603050405020304" pitchFamily="18" charset="0"/>
              </a:rPr>
              <a:t>Wants to move towards healthy life ?</a:t>
            </a:r>
          </a:p>
        </p:txBody>
      </p:sp>
      <p:pic>
        <p:nvPicPr>
          <p:cNvPr id="9" name="Content Placeholder 8" descr="Graphical user interface, text, application, email&#10;&#10;Description automatically generated">
            <a:extLst>
              <a:ext uri="{FF2B5EF4-FFF2-40B4-BE49-F238E27FC236}">
                <a16:creationId xmlns:a16="http://schemas.microsoft.com/office/drawing/2014/main" id="{A60746A2-A7F2-CF1F-D7ED-1BAE50BE42A9}"/>
              </a:ext>
            </a:extLst>
          </p:cNvPr>
          <p:cNvPicPr>
            <a:picLocks noGrp="1" noChangeAspect="1"/>
          </p:cNvPicPr>
          <p:nvPr>
            <p:ph idx="1"/>
          </p:nvPr>
        </p:nvPicPr>
        <p:blipFill>
          <a:blip r:embed="rId2"/>
          <a:stretch>
            <a:fillRect/>
          </a:stretch>
        </p:blipFill>
        <p:spPr>
          <a:xfrm>
            <a:off x="0" y="1386840"/>
            <a:ext cx="11902440" cy="5471160"/>
          </a:xfrm>
        </p:spPr>
      </p:pic>
    </p:spTree>
    <p:extLst>
      <p:ext uri="{BB962C8B-B14F-4D97-AF65-F5344CB8AC3E}">
        <p14:creationId xmlns:p14="http://schemas.microsoft.com/office/powerpoint/2010/main" val="17867301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9BF5C-148C-F3CC-A3D8-72764A34D874}"/>
              </a:ext>
            </a:extLst>
          </p:cNvPr>
          <p:cNvSpPr>
            <a:spLocks noGrp="1"/>
          </p:cNvSpPr>
          <p:nvPr>
            <p:ph type="title"/>
          </p:nvPr>
        </p:nvSpPr>
        <p:spPr/>
        <p:txBody>
          <a:bodyPr>
            <a:normAutofit/>
          </a:bodyPr>
          <a:lstStyle/>
          <a:p>
            <a:r>
              <a:rPr lang="en-US" sz="3600" cap="none" dirty="0">
                <a:solidFill>
                  <a:srgbClr val="00B0F0"/>
                </a:solidFill>
                <a:latin typeface="Times New Roman" panose="02020603050405020304" pitchFamily="18" charset="0"/>
                <a:cs typeface="Times New Roman" panose="02020603050405020304" pitchFamily="18" charset="0"/>
              </a:rPr>
              <a:t>Important vaccines in the history</a:t>
            </a:r>
          </a:p>
        </p:txBody>
      </p:sp>
      <p:pic>
        <p:nvPicPr>
          <p:cNvPr id="5" name="Content Placeholder 4">
            <a:extLst>
              <a:ext uri="{FF2B5EF4-FFF2-40B4-BE49-F238E27FC236}">
                <a16:creationId xmlns:a16="http://schemas.microsoft.com/office/drawing/2014/main" id="{0A68C261-58E8-82DC-9FA0-F48D8FC1D0A0}"/>
              </a:ext>
            </a:extLst>
          </p:cNvPr>
          <p:cNvPicPr>
            <a:picLocks noGrp="1" noChangeAspect="1"/>
          </p:cNvPicPr>
          <p:nvPr>
            <p:ph idx="1"/>
          </p:nvPr>
        </p:nvPicPr>
        <p:blipFill>
          <a:blip r:embed="rId2"/>
          <a:stretch>
            <a:fillRect/>
          </a:stretch>
        </p:blipFill>
        <p:spPr>
          <a:xfrm>
            <a:off x="1451579" y="2127250"/>
            <a:ext cx="5211035" cy="3449638"/>
          </a:xfrm>
        </p:spPr>
      </p:pic>
      <p:pic>
        <p:nvPicPr>
          <p:cNvPr id="7" name="Picture 6">
            <a:extLst>
              <a:ext uri="{FF2B5EF4-FFF2-40B4-BE49-F238E27FC236}">
                <a16:creationId xmlns:a16="http://schemas.microsoft.com/office/drawing/2014/main" id="{FAF70ABD-1AF6-6D73-838D-AAA92173BA54}"/>
              </a:ext>
            </a:extLst>
          </p:cNvPr>
          <p:cNvPicPr>
            <a:picLocks noChangeAspect="1"/>
          </p:cNvPicPr>
          <p:nvPr/>
        </p:nvPicPr>
        <p:blipFill>
          <a:blip r:embed="rId3"/>
          <a:stretch>
            <a:fillRect/>
          </a:stretch>
        </p:blipFill>
        <p:spPr>
          <a:xfrm>
            <a:off x="6662614" y="2127250"/>
            <a:ext cx="5651306" cy="3449638"/>
          </a:xfrm>
          <a:prstGeom prst="rect">
            <a:avLst/>
          </a:prstGeom>
        </p:spPr>
      </p:pic>
    </p:spTree>
    <p:extLst>
      <p:ext uri="{BB962C8B-B14F-4D97-AF65-F5344CB8AC3E}">
        <p14:creationId xmlns:p14="http://schemas.microsoft.com/office/powerpoint/2010/main" val="32427892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CF2DB-9837-F70C-46A3-D7BCF2AF6515}"/>
              </a:ext>
            </a:extLst>
          </p:cNvPr>
          <p:cNvSpPr>
            <a:spLocks noGrp="1"/>
          </p:cNvSpPr>
          <p:nvPr>
            <p:ph type="title"/>
          </p:nvPr>
        </p:nvSpPr>
        <p:spPr/>
        <p:txBody>
          <a:bodyPr/>
          <a:lstStyle/>
          <a:p>
            <a:r>
              <a:rPr lang="en-US" b="0" i="0">
                <a:solidFill>
                  <a:srgbClr val="00B0F0"/>
                </a:solidFill>
                <a:effectLst/>
                <a:latin typeface="Open Sans" panose="020B0606030504020204" pitchFamily="34" charset="0"/>
              </a:rPr>
              <a:t>Why Vaccinate? </a:t>
            </a:r>
            <a:br>
              <a:rPr lang="en-US" b="0" i="0">
                <a:solidFill>
                  <a:srgbClr val="222222"/>
                </a:solidFill>
                <a:effectLst/>
                <a:latin typeface="Open Sans" panose="020B0606030504020204" pitchFamily="34" charset="0"/>
              </a:rPr>
            </a:br>
            <a:endParaRPr lang="en-US" dirty="0"/>
          </a:p>
        </p:txBody>
      </p:sp>
      <p:pic>
        <p:nvPicPr>
          <p:cNvPr id="5" name="Content Placeholder 4">
            <a:extLst>
              <a:ext uri="{FF2B5EF4-FFF2-40B4-BE49-F238E27FC236}">
                <a16:creationId xmlns:a16="http://schemas.microsoft.com/office/drawing/2014/main" id="{A91EB8BB-446D-7113-70DB-D19C115ACABB}"/>
              </a:ext>
            </a:extLst>
          </p:cNvPr>
          <p:cNvPicPr>
            <a:picLocks noGrp="1" noChangeAspect="1"/>
          </p:cNvPicPr>
          <p:nvPr>
            <p:ph idx="1"/>
          </p:nvPr>
        </p:nvPicPr>
        <p:blipFill>
          <a:blip r:embed="rId2"/>
          <a:stretch>
            <a:fillRect/>
          </a:stretch>
        </p:blipFill>
        <p:spPr>
          <a:xfrm>
            <a:off x="9403080" y="2007394"/>
            <a:ext cx="2492692" cy="2305526"/>
          </a:xfrm>
        </p:spPr>
      </p:pic>
      <p:sp>
        <p:nvSpPr>
          <p:cNvPr id="7" name="Rectangle 6">
            <a:extLst>
              <a:ext uri="{FF2B5EF4-FFF2-40B4-BE49-F238E27FC236}">
                <a16:creationId xmlns:a16="http://schemas.microsoft.com/office/drawing/2014/main" id="{ADE2ABFE-512E-FE35-F76A-71F361626BE3}"/>
              </a:ext>
            </a:extLst>
          </p:cNvPr>
          <p:cNvSpPr/>
          <p:nvPr/>
        </p:nvSpPr>
        <p:spPr>
          <a:xfrm>
            <a:off x="1451579" y="1402080"/>
            <a:ext cx="8149621" cy="43738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285750" indent="-285750" algn="ctr">
              <a:buFont typeface="Arial" panose="020B0604020202020204" pitchFamily="34" charset="0"/>
              <a:buChar char="•"/>
            </a:pPr>
            <a:endParaRPr lang="en-US" b="0" i="0" dirty="0">
              <a:solidFill>
                <a:srgbClr val="000000"/>
              </a:solidFill>
              <a:effectLst/>
              <a:latin typeface="Open Sans" panose="020B0606030504020204" pitchFamily="34" charset="0"/>
            </a:endParaRPr>
          </a:p>
          <a:p>
            <a:pPr marL="285750" indent="-285750" algn="ctr">
              <a:buFont typeface="Arial" panose="020B0604020202020204" pitchFamily="34" charset="0"/>
              <a:buChar char="•"/>
            </a:pPr>
            <a:endParaRPr lang="en-US" dirty="0">
              <a:solidFill>
                <a:srgbClr val="000000"/>
              </a:solidFill>
              <a:latin typeface="Open Sans" panose="020B0606030504020204" pitchFamily="34" charset="0"/>
            </a:endParaRPr>
          </a:p>
          <a:p>
            <a:pPr marL="285750" indent="-285750" algn="ctr">
              <a:buFont typeface="Arial" panose="020B0604020202020204" pitchFamily="34" charset="0"/>
              <a:buChar char="•"/>
            </a:pPr>
            <a:endParaRPr lang="en-US" b="0" i="0" dirty="0">
              <a:solidFill>
                <a:srgbClr val="000000"/>
              </a:solidFill>
              <a:effectLst/>
              <a:latin typeface="Open Sans" panose="020B0606030504020204" pitchFamily="34" charset="0"/>
            </a:endParaRPr>
          </a:p>
          <a:p>
            <a:pPr marL="285750" indent="-285750" algn="ctr">
              <a:buFont typeface="Arial" panose="020B0604020202020204" pitchFamily="34" charset="0"/>
              <a:buChar char="•"/>
            </a:pPr>
            <a:endParaRPr lang="en-US" dirty="0">
              <a:solidFill>
                <a:srgbClr val="000000"/>
              </a:solidFill>
              <a:latin typeface="Open Sans" panose="020B0606030504020204" pitchFamily="34" charset="0"/>
            </a:endParaRPr>
          </a:p>
          <a:p>
            <a:pPr marL="285750" indent="-285750" algn="ctr">
              <a:buFont typeface="Arial" panose="020B0604020202020204" pitchFamily="34" charset="0"/>
              <a:buChar char="•"/>
            </a:pPr>
            <a:endParaRPr lang="en-US" b="0" i="0" dirty="0">
              <a:solidFill>
                <a:srgbClr val="000000"/>
              </a:solidFill>
              <a:effectLst/>
              <a:latin typeface="Open Sans" panose="020B0606030504020204" pitchFamily="34" charset="0"/>
            </a:endParaRPr>
          </a:p>
          <a:p>
            <a:pPr marL="285750" indent="-285750" algn="ctr">
              <a:buFont typeface="Arial" panose="020B0604020202020204" pitchFamily="34" charset="0"/>
              <a:buChar char="•"/>
            </a:pPr>
            <a:endParaRPr lang="en-US" dirty="0">
              <a:solidFill>
                <a:srgbClr val="000000"/>
              </a:solidFill>
              <a:latin typeface="Open Sans" panose="020B0606030504020204" pitchFamily="34" charset="0"/>
            </a:endParaRPr>
          </a:p>
          <a:p>
            <a:pPr marL="285750" indent="-285750" algn="ctr">
              <a:buFont typeface="Arial" panose="020B0604020202020204" pitchFamily="34" charset="0"/>
              <a:buChar char="•"/>
            </a:pPr>
            <a:endParaRPr lang="en-US" b="0" i="0" dirty="0">
              <a:solidFill>
                <a:srgbClr val="000000"/>
              </a:solidFill>
              <a:effectLst/>
              <a:latin typeface="Open Sans" panose="020B0606030504020204" pitchFamily="34" charset="0"/>
            </a:endParaRPr>
          </a:p>
          <a:p>
            <a:pPr marL="285750" indent="-285750" algn="ctr">
              <a:buFont typeface="Arial" panose="020B0604020202020204" pitchFamily="34" charset="0"/>
              <a:buChar char="•"/>
            </a:pPr>
            <a:endParaRPr lang="en-US" dirty="0">
              <a:solidFill>
                <a:srgbClr val="000000"/>
              </a:solidFill>
              <a:latin typeface="Open Sans" panose="020B0606030504020204" pitchFamily="34" charset="0"/>
            </a:endParaRPr>
          </a:p>
          <a:p>
            <a:pPr marL="285750" indent="-285750" algn="ctr">
              <a:buFont typeface="Arial" panose="020B0604020202020204" pitchFamily="34" charset="0"/>
              <a:buChar char="•"/>
            </a:pPr>
            <a:endParaRPr lang="en-US" b="0" i="0" dirty="0">
              <a:solidFill>
                <a:srgbClr val="000000"/>
              </a:solidFill>
              <a:effectLst/>
              <a:latin typeface="Open Sans" panose="020B0606030504020204" pitchFamily="34" charset="0"/>
            </a:endParaRPr>
          </a:p>
          <a:p>
            <a:pPr marL="285750" indent="-285750" algn="ctr">
              <a:buFont typeface="Arial" panose="020B0604020202020204" pitchFamily="34" charset="0"/>
              <a:buChar char="•"/>
            </a:pPr>
            <a:endParaRPr lang="en-US" dirty="0">
              <a:solidFill>
                <a:srgbClr val="000000"/>
              </a:solidFill>
              <a:latin typeface="Open Sans" panose="020B0606030504020204" pitchFamily="34" charset="0"/>
            </a:endParaRPr>
          </a:p>
          <a:p>
            <a:pPr marL="285750" indent="-285750" algn="ctr">
              <a:buFont typeface="Arial" panose="020B0604020202020204" pitchFamily="34" charset="0"/>
              <a:buChar char="•"/>
            </a:pPr>
            <a:endParaRPr lang="en-US" b="0" i="0" dirty="0">
              <a:solidFill>
                <a:srgbClr val="000000"/>
              </a:solidFill>
              <a:effectLst/>
              <a:latin typeface="Open Sans" panose="020B0606030504020204" pitchFamily="34" charset="0"/>
            </a:endParaRPr>
          </a:p>
          <a:p>
            <a:pPr marL="285750" indent="-285750" algn="ctr">
              <a:buFont typeface="Arial" panose="020B0604020202020204" pitchFamily="34" charset="0"/>
              <a:buChar char="•"/>
            </a:pPr>
            <a:endParaRPr lang="en-US" dirty="0">
              <a:solidFill>
                <a:srgbClr val="000000"/>
              </a:solidFill>
              <a:latin typeface="Open Sans" panose="020B0606030504020204" pitchFamily="34" charset="0"/>
            </a:endParaRPr>
          </a:p>
          <a:p>
            <a:pPr marL="285750" indent="-285750" algn="ctr">
              <a:buFont typeface="Arial" panose="020B0604020202020204" pitchFamily="34" charset="0"/>
              <a:buChar char="•"/>
            </a:pPr>
            <a:endParaRPr lang="en-US" b="0" i="0" dirty="0">
              <a:solidFill>
                <a:srgbClr val="000000"/>
              </a:solidFill>
              <a:effectLst/>
              <a:latin typeface="Open Sans" panose="020B0606030504020204" pitchFamily="34" charset="0"/>
            </a:endParaRPr>
          </a:p>
          <a:p>
            <a:pPr marL="285750" indent="-285750" algn="ctr">
              <a:buFont typeface="Arial" panose="020B0604020202020204" pitchFamily="34" charset="0"/>
              <a:buChar char="•"/>
            </a:pPr>
            <a:endParaRPr lang="en-US" dirty="0">
              <a:solidFill>
                <a:srgbClr val="000000"/>
              </a:solidFill>
              <a:latin typeface="Open Sans" panose="020B0606030504020204" pitchFamily="34" charset="0"/>
            </a:endParaRPr>
          </a:p>
          <a:p>
            <a:pPr marL="285750" indent="-285750" algn="ctr">
              <a:buFont typeface="Arial" panose="020B0604020202020204" pitchFamily="34" charset="0"/>
              <a:buChar char="•"/>
            </a:pPr>
            <a:endParaRPr lang="en-US" b="0" i="0" dirty="0">
              <a:solidFill>
                <a:srgbClr val="000000"/>
              </a:solidFill>
              <a:effectLst/>
              <a:latin typeface="Open Sans" panose="020B0606030504020204" pitchFamily="34" charset="0"/>
            </a:endParaRPr>
          </a:p>
          <a:p>
            <a:pPr marL="285750" indent="-285750" algn="ctr">
              <a:buFont typeface="Arial" panose="020B0604020202020204" pitchFamily="34" charset="0"/>
              <a:buChar char="•"/>
            </a:pPr>
            <a:endParaRPr lang="en-US" dirty="0">
              <a:solidFill>
                <a:srgbClr val="000000"/>
              </a:solidFill>
              <a:latin typeface="Open Sans" panose="020B0606030504020204" pitchFamily="34" charset="0"/>
            </a:endParaRPr>
          </a:p>
          <a:p>
            <a:pPr marL="285750" indent="-285750" algn="ctr">
              <a:buFont typeface="Arial" panose="020B0604020202020204" pitchFamily="34" charset="0"/>
              <a:buChar char="•"/>
            </a:pPr>
            <a:endParaRPr lang="en-US" b="0" i="0" dirty="0">
              <a:solidFill>
                <a:srgbClr val="000000"/>
              </a:solidFill>
              <a:effectLst/>
              <a:latin typeface="Open Sans" panose="020B0606030504020204" pitchFamily="34" charset="0"/>
            </a:endParaRPr>
          </a:p>
          <a:p>
            <a:pPr marL="285750" indent="-285750" algn="just">
              <a:buFont typeface="Arial" panose="020B0604020202020204" pitchFamily="34" charset="0"/>
              <a:buChar char="•"/>
            </a:pPr>
            <a:r>
              <a:rPr lang="en-US" b="0" i="0" dirty="0">
                <a:solidFill>
                  <a:srgbClr val="000000"/>
                </a:solidFill>
                <a:effectLst/>
                <a:latin typeface="Open Sans" panose="020B0606030504020204" pitchFamily="34" charset="0"/>
              </a:rPr>
              <a:t>Vaccines are tested to ensure that they are safe and effective for children to receive at the recommended ages.</a:t>
            </a:r>
          </a:p>
          <a:p>
            <a:pPr marL="285750" indent="-285750" algn="just">
              <a:buFont typeface="Arial" panose="020B0604020202020204" pitchFamily="34" charset="0"/>
              <a:buChar char="•"/>
            </a:pPr>
            <a:r>
              <a:rPr lang="en-US" b="0" i="0" dirty="0">
                <a:solidFill>
                  <a:srgbClr val="000000"/>
                </a:solidFill>
                <a:effectLst/>
                <a:latin typeface="Open Sans" panose="020B0606030504020204" pitchFamily="34" charset="0"/>
              </a:rPr>
              <a:t>provide immunity before children are exposed to potentially life-threatening diseases.</a:t>
            </a:r>
          </a:p>
          <a:p>
            <a:pPr marL="285750" indent="-285750" algn="just">
              <a:buFont typeface="Arial" panose="020B0604020202020204" pitchFamily="34" charset="0"/>
              <a:buChar char="•"/>
            </a:pPr>
            <a:r>
              <a:rPr lang="en-US" b="0" i="0" dirty="0">
                <a:solidFill>
                  <a:srgbClr val="000000"/>
                </a:solidFill>
                <a:effectLst/>
                <a:latin typeface="Open Sans" panose="020B0606030504020204" pitchFamily="34" charset="0"/>
              </a:rPr>
              <a:t>Without vaccines, your child is at risk for serious illness or even death from diseases like measles and whooping cough.</a:t>
            </a:r>
          </a:p>
          <a:p>
            <a:pPr marL="285750" indent="-285750" algn="just">
              <a:buFont typeface="Arial" panose="020B0604020202020204" pitchFamily="34" charset="0"/>
              <a:buChar char="•"/>
            </a:pPr>
            <a:r>
              <a:rPr lang="en-US" b="0" i="0" dirty="0">
                <a:solidFill>
                  <a:srgbClr val="000000"/>
                </a:solidFill>
                <a:effectLst/>
                <a:latin typeface="Open Sans" panose="020B0606030504020204" pitchFamily="34" charset="0"/>
              </a:rPr>
              <a:t>The United States had </a:t>
            </a:r>
            <a:r>
              <a:rPr lang="en-US" b="1" i="0" dirty="0">
                <a:solidFill>
                  <a:srgbClr val="000000"/>
                </a:solidFill>
                <a:effectLst/>
                <a:latin typeface="Open Sans" panose="020B0606030504020204" pitchFamily="34" charset="0"/>
              </a:rPr>
              <a:t>more than 1,200 </a:t>
            </a:r>
            <a:r>
              <a:rPr lang="en-US" b="1" i="0" u="sng" dirty="0">
                <a:solidFill>
                  <a:srgbClr val="075290"/>
                </a:solidFill>
                <a:effectLst/>
                <a:latin typeface="Open Sans" panose="020B0606030504020204" pitchFamily="34" charset="0"/>
                <a:hlinkClick r:id="rId3"/>
              </a:rPr>
              <a:t>cases of measles</a:t>
            </a:r>
            <a:r>
              <a:rPr lang="en-US" b="1" i="0" dirty="0">
                <a:solidFill>
                  <a:srgbClr val="000000"/>
                </a:solidFill>
                <a:effectLst/>
                <a:latin typeface="Open Sans" panose="020B0606030504020204" pitchFamily="34" charset="0"/>
              </a:rPr>
              <a:t> in 2019</a:t>
            </a:r>
            <a:r>
              <a:rPr lang="en-US" b="0" i="0" dirty="0">
                <a:solidFill>
                  <a:srgbClr val="000000"/>
                </a:solidFill>
                <a:effectLst/>
                <a:latin typeface="Open Sans" panose="020B0606030504020204" pitchFamily="34" charset="0"/>
              </a:rPr>
              <a:t>. This was the greatest number of cases reported in the U.S. since 1992 and since measles was declared eliminated in 2000.</a:t>
            </a:r>
          </a:p>
          <a:p>
            <a:pPr marL="285750" indent="-285750" algn="just">
              <a:buFont typeface="Arial" panose="020B0604020202020204" pitchFamily="34" charset="0"/>
              <a:buChar char="•"/>
            </a:pPr>
            <a:r>
              <a:rPr lang="en-US" b="0" i="0" dirty="0">
                <a:solidFill>
                  <a:srgbClr val="000000"/>
                </a:solidFill>
                <a:effectLst/>
                <a:latin typeface="Open Sans" panose="020B0606030504020204" pitchFamily="34" charset="0"/>
              </a:rPr>
              <a:t>vaccines protect against 14 diseases by age two.</a:t>
            </a:r>
          </a:p>
          <a:p>
            <a:pPr marL="285750" indent="-285750" algn="just">
              <a:buFont typeface="Arial" panose="020B0604020202020204" pitchFamily="34" charset="0"/>
              <a:buChar char="•"/>
            </a:pPr>
            <a:r>
              <a:rPr lang="en-US" b="0" i="0" dirty="0">
                <a:solidFill>
                  <a:srgbClr val="000000"/>
                </a:solidFill>
                <a:effectLst/>
                <a:latin typeface="Open Sans" panose="020B0606030504020204" pitchFamily="34" charset="0"/>
              </a:rPr>
              <a:t>The MMRV vaccine combines the MMR (for measles, mumps, and rubella) vaccine with the chickenpox vaccine, really effective, with one shot protects from different disease.</a:t>
            </a:r>
          </a:p>
          <a:p>
            <a:pPr algn="ctr"/>
            <a:r>
              <a:rPr lang="en-US" sz="2000" b="1" dirty="0">
                <a:solidFill>
                  <a:schemeClr val="accent3">
                    <a:lumMod val="75000"/>
                  </a:schemeClr>
                </a:solidFill>
                <a:latin typeface="Open Sans" panose="020B0606030504020204" pitchFamily="34" charset="0"/>
              </a:rPr>
              <a:t>(</a:t>
            </a:r>
            <a:r>
              <a:rPr lang="en-US" sz="2000" b="1" dirty="0" err="1">
                <a:solidFill>
                  <a:schemeClr val="accent3">
                    <a:lumMod val="75000"/>
                  </a:schemeClr>
                </a:solidFill>
                <a:latin typeface="Open Sans" panose="020B0606030504020204" pitchFamily="34" charset="0"/>
              </a:rPr>
              <a:t>Source:https</a:t>
            </a:r>
            <a:r>
              <a:rPr lang="en-US" sz="2000" b="1" dirty="0">
                <a:solidFill>
                  <a:schemeClr val="accent3">
                    <a:lumMod val="75000"/>
                  </a:schemeClr>
                </a:solidFill>
                <a:latin typeface="Open Sans" panose="020B0606030504020204" pitchFamily="34" charset="0"/>
              </a:rPr>
              <a:t>://</a:t>
            </a:r>
            <a:r>
              <a:rPr lang="en-US" sz="2000" b="1" dirty="0" err="1">
                <a:solidFill>
                  <a:schemeClr val="accent3">
                    <a:lumMod val="75000"/>
                  </a:schemeClr>
                </a:solidFill>
                <a:latin typeface="Open Sans" panose="020B0606030504020204" pitchFamily="34" charset="0"/>
              </a:rPr>
              <a:t>www.cdc.gov</a:t>
            </a:r>
            <a:r>
              <a:rPr lang="en-US" sz="2000" b="1" dirty="0">
                <a:solidFill>
                  <a:schemeClr val="accent3">
                    <a:lumMod val="75000"/>
                  </a:schemeClr>
                </a:solidFill>
                <a:latin typeface="Open Sans" panose="020B0606030504020204" pitchFamily="34" charset="0"/>
              </a:rPr>
              <a:t>/vaccines/schedules/easy-to-read/child-</a:t>
            </a:r>
            <a:r>
              <a:rPr lang="en-US" sz="2000" b="1" dirty="0" err="1">
                <a:solidFill>
                  <a:schemeClr val="accent3">
                    <a:lumMod val="75000"/>
                  </a:schemeClr>
                </a:solidFill>
                <a:latin typeface="Open Sans" panose="020B0606030504020204" pitchFamily="34" charset="0"/>
              </a:rPr>
              <a:t>easyread.html</a:t>
            </a:r>
            <a:r>
              <a:rPr lang="en-US" sz="2000" b="1" dirty="0">
                <a:solidFill>
                  <a:schemeClr val="accent3">
                    <a:lumMod val="75000"/>
                  </a:schemeClr>
                </a:solidFill>
                <a:latin typeface="Open Sans" panose="020B0606030504020204" pitchFamily="34" charset="0"/>
              </a:rPr>
              <a:t>)</a:t>
            </a:r>
          </a:p>
          <a:p>
            <a:pPr marL="285750" indent="-285750" algn="ctr">
              <a:buFont typeface="Arial" panose="020B0604020202020204" pitchFamily="34" charset="0"/>
              <a:buChar char="•"/>
            </a:pPr>
            <a:endParaRPr lang="en-US" sz="2000" b="1" i="0" dirty="0">
              <a:solidFill>
                <a:schemeClr val="accent3">
                  <a:lumMod val="75000"/>
                </a:schemeClr>
              </a:solidFill>
              <a:effectLst/>
              <a:latin typeface="Open Sans" panose="020B0606030504020204" pitchFamily="34" charset="0"/>
            </a:endParaRPr>
          </a:p>
          <a:p>
            <a:pPr marL="285750" indent="-285750" algn="ctr">
              <a:buFont typeface="Arial" panose="020B0604020202020204" pitchFamily="34" charset="0"/>
              <a:buChar char="•"/>
            </a:pPr>
            <a:endParaRPr lang="en-US" dirty="0">
              <a:solidFill>
                <a:srgbClr val="000000"/>
              </a:solidFill>
              <a:latin typeface="Open Sans" panose="020B0606030504020204" pitchFamily="34" charset="0"/>
            </a:endParaRPr>
          </a:p>
          <a:p>
            <a:pPr marL="285750" indent="-285750" algn="ctr">
              <a:buFont typeface="Arial" panose="020B0604020202020204" pitchFamily="34" charset="0"/>
              <a:buChar char="•"/>
            </a:pPr>
            <a:endParaRPr lang="en-US" b="0" i="0" dirty="0">
              <a:solidFill>
                <a:srgbClr val="000000"/>
              </a:solidFill>
              <a:effectLst/>
              <a:latin typeface="Open Sans" panose="020B0606030504020204" pitchFamily="34" charset="0"/>
            </a:endParaRPr>
          </a:p>
          <a:p>
            <a:pPr marL="285750" indent="-285750" algn="ctr">
              <a:buFont typeface="Arial" panose="020B0604020202020204" pitchFamily="34" charset="0"/>
              <a:buChar char="•"/>
            </a:pPr>
            <a:endParaRPr lang="en-US" dirty="0">
              <a:solidFill>
                <a:srgbClr val="000000"/>
              </a:solidFill>
              <a:latin typeface="Open Sans" panose="020B0606030504020204" pitchFamily="34" charset="0"/>
            </a:endParaRPr>
          </a:p>
          <a:p>
            <a:pPr marL="285750" indent="-285750" algn="ctr">
              <a:buFont typeface="Arial" panose="020B0604020202020204" pitchFamily="34" charset="0"/>
              <a:buChar char="•"/>
            </a:pPr>
            <a:endParaRPr lang="en-US" b="0" i="0" dirty="0">
              <a:solidFill>
                <a:srgbClr val="000000"/>
              </a:solidFill>
              <a:effectLst/>
              <a:latin typeface="Open Sans" panose="020B0606030504020204" pitchFamily="34" charset="0"/>
            </a:endParaRPr>
          </a:p>
          <a:p>
            <a:pPr marL="285750" indent="-285750" algn="ctr">
              <a:buFont typeface="Arial" panose="020B0604020202020204" pitchFamily="34" charset="0"/>
              <a:buChar char="•"/>
            </a:pPr>
            <a:endParaRPr lang="en-US" dirty="0">
              <a:solidFill>
                <a:srgbClr val="000000"/>
              </a:solidFill>
              <a:latin typeface="Open Sans" panose="020B0606030504020204" pitchFamily="34" charset="0"/>
            </a:endParaRPr>
          </a:p>
          <a:p>
            <a:pPr marL="285750" indent="-285750" algn="ctr">
              <a:buFont typeface="Arial" panose="020B0604020202020204" pitchFamily="34" charset="0"/>
              <a:buChar char="•"/>
            </a:pPr>
            <a:endParaRPr lang="en-US" b="0" i="0" dirty="0">
              <a:solidFill>
                <a:srgbClr val="000000"/>
              </a:solidFill>
              <a:effectLst/>
              <a:latin typeface="Open Sans" panose="020B0606030504020204" pitchFamily="34" charset="0"/>
            </a:endParaRPr>
          </a:p>
          <a:p>
            <a:pPr marL="285750" indent="-285750" algn="ctr">
              <a:buFont typeface="Arial" panose="020B0604020202020204" pitchFamily="34" charset="0"/>
              <a:buChar char="•"/>
            </a:pPr>
            <a:endParaRPr lang="en-US" dirty="0">
              <a:solidFill>
                <a:srgbClr val="000000"/>
              </a:solidFill>
              <a:latin typeface="Open Sans" panose="020B0606030504020204" pitchFamily="34" charset="0"/>
            </a:endParaRPr>
          </a:p>
          <a:p>
            <a:pPr marL="285750" indent="-285750" algn="ctr">
              <a:buFont typeface="Arial" panose="020B0604020202020204" pitchFamily="34" charset="0"/>
              <a:buChar char="•"/>
            </a:pPr>
            <a:endParaRPr lang="en-US" b="0" i="0" dirty="0">
              <a:solidFill>
                <a:srgbClr val="000000"/>
              </a:solidFill>
              <a:effectLst/>
              <a:latin typeface="Open Sans" panose="020B0606030504020204" pitchFamily="34" charset="0"/>
            </a:endParaRPr>
          </a:p>
          <a:p>
            <a:pPr marL="285750" indent="-285750" algn="ctr">
              <a:buFont typeface="Arial" panose="020B0604020202020204" pitchFamily="34" charset="0"/>
              <a:buChar char="•"/>
            </a:pPr>
            <a:endParaRPr lang="en-US" b="0" i="0" dirty="0">
              <a:solidFill>
                <a:srgbClr val="000000"/>
              </a:solidFill>
              <a:effectLst/>
              <a:latin typeface="Open Sans" panose="020B0606030504020204" pitchFamily="34" charset="0"/>
            </a:endParaRPr>
          </a:p>
          <a:p>
            <a:pPr marL="285750" indent="-285750" algn="ctr">
              <a:buFont typeface="Arial" panose="020B0604020202020204" pitchFamily="34" charset="0"/>
              <a:buChar char="•"/>
            </a:pPr>
            <a:endParaRPr lang="en-US" b="0" i="0" dirty="0">
              <a:solidFill>
                <a:srgbClr val="000000"/>
              </a:solidFill>
              <a:effectLst/>
              <a:latin typeface="Open Sans" panose="020B0606030504020204" pitchFamily="34" charset="0"/>
            </a:endParaRPr>
          </a:p>
          <a:p>
            <a:pPr marL="285750" indent="-285750" algn="ctr">
              <a:buFont typeface="Arial" panose="020B0604020202020204" pitchFamily="34" charset="0"/>
              <a:buChar char="•"/>
            </a:pPr>
            <a:endParaRPr lang="en-US" dirty="0">
              <a:solidFill>
                <a:srgbClr val="000000"/>
              </a:solidFill>
              <a:latin typeface="Open Sans" panose="020B0606030504020204" pitchFamily="34" charset="0"/>
            </a:endParaRPr>
          </a:p>
          <a:p>
            <a:pPr marL="285750" indent="-285750" algn="ctr">
              <a:buFont typeface="Arial" panose="020B0604020202020204" pitchFamily="34" charset="0"/>
              <a:buChar char="•"/>
            </a:pPr>
            <a:endParaRPr lang="en-US" dirty="0">
              <a:solidFill>
                <a:srgbClr val="000000"/>
              </a:solidFill>
              <a:latin typeface="Open Sans" panose="020B0606030504020204" pitchFamily="34" charset="0"/>
            </a:endParaRPr>
          </a:p>
          <a:p>
            <a:pPr marL="285750" indent="-285750" algn="ctr">
              <a:buFont typeface="Arial" panose="020B0604020202020204" pitchFamily="34" charset="0"/>
              <a:buChar char="•"/>
            </a:pPr>
            <a:endParaRPr lang="en-US" dirty="0">
              <a:solidFill>
                <a:srgbClr val="000000"/>
              </a:solidFill>
              <a:latin typeface="Open Sans" panose="020B0606030504020204" pitchFamily="34" charset="0"/>
            </a:endParaRPr>
          </a:p>
          <a:p>
            <a:pPr marL="285750" indent="-285750" algn="ctr">
              <a:buFont typeface="Arial" panose="020B0604020202020204" pitchFamily="34" charset="0"/>
              <a:buChar char="•"/>
            </a:pPr>
            <a:endParaRPr lang="en-US" dirty="0">
              <a:solidFill>
                <a:srgbClr val="000000"/>
              </a:solidFill>
              <a:latin typeface="Open Sans" panose="020B0606030504020204" pitchFamily="34" charset="0"/>
            </a:endParaRPr>
          </a:p>
          <a:p>
            <a:pPr algn="ctr"/>
            <a:endParaRPr lang="en-US" dirty="0">
              <a:solidFill>
                <a:srgbClr val="000000"/>
              </a:solidFill>
              <a:latin typeface="Open Sans" panose="020B0606030504020204" pitchFamily="34" charset="0"/>
            </a:endParaRPr>
          </a:p>
          <a:p>
            <a:pPr marL="285750" indent="-285750" algn="ctr">
              <a:buFont typeface="Arial" panose="020B0604020202020204" pitchFamily="34" charset="0"/>
              <a:buChar char="•"/>
            </a:pPr>
            <a:endParaRPr lang="en-US" dirty="0">
              <a:solidFill>
                <a:srgbClr val="000000"/>
              </a:solidFill>
              <a:latin typeface="Open Sans" panose="020B0606030504020204" pitchFamily="34" charset="0"/>
            </a:endParaRPr>
          </a:p>
          <a:p>
            <a:pPr marL="285750" indent="-285750" algn="ctr">
              <a:buFont typeface="Arial" panose="020B0604020202020204" pitchFamily="34" charset="0"/>
              <a:buChar char="•"/>
            </a:pPr>
            <a:endParaRPr lang="en-US" dirty="0"/>
          </a:p>
        </p:txBody>
      </p:sp>
    </p:spTree>
    <p:extLst>
      <p:ext uri="{BB962C8B-B14F-4D97-AF65-F5344CB8AC3E}">
        <p14:creationId xmlns:p14="http://schemas.microsoft.com/office/powerpoint/2010/main" val="39614208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9F680-C77C-9098-A7DE-77AF2C27FC03}"/>
              </a:ext>
            </a:extLst>
          </p:cNvPr>
          <p:cNvSpPr>
            <a:spLocks noGrp="1"/>
          </p:cNvSpPr>
          <p:nvPr>
            <p:ph type="title"/>
          </p:nvPr>
        </p:nvSpPr>
        <p:spPr>
          <a:xfrm>
            <a:off x="1451579" y="118719"/>
            <a:ext cx="9353582" cy="1694841"/>
          </a:xfrm>
        </p:spPr>
        <p:txBody>
          <a:bodyPr>
            <a:normAutofit fontScale="90000"/>
          </a:bodyPr>
          <a:lstStyle/>
          <a:p>
            <a:r>
              <a:rPr lang="en-US" sz="4000" cap="none" dirty="0">
                <a:solidFill>
                  <a:srgbClr val="00B0F0"/>
                </a:solidFill>
                <a:latin typeface="Times New Roman" panose="02020603050405020304" pitchFamily="18" charset="0"/>
                <a:cs typeface="Times New Roman" panose="02020603050405020304" pitchFamily="18" charset="0"/>
              </a:rPr>
              <a:t>R</a:t>
            </a:r>
            <a:r>
              <a:rPr lang="en-US" sz="4000" i="0" cap="none" dirty="0">
                <a:solidFill>
                  <a:srgbClr val="00B0F0"/>
                </a:solidFill>
                <a:effectLst/>
                <a:latin typeface="Times New Roman" panose="02020603050405020304" pitchFamily="18" charset="0"/>
                <a:cs typeface="Times New Roman" panose="02020603050405020304" pitchFamily="18" charset="0"/>
              </a:rPr>
              <a:t>ecommended vaccinations for infants and children</a:t>
            </a:r>
            <a:br>
              <a:rPr lang="en-US" b="1" i="0" dirty="0">
                <a:solidFill>
                  <a:schemeClr val="accent3">
                    <a:lumMod val="75000"/>
                  </a:schemeClr>
                </a:solidFill>
                <a:effectLst/>
                <a:latin typeface="Open Sans" panose="020B0606030504020204" pitchFamily="34" charset="0"/>
              </a:rPr>
            </a:br>
            <a:br>
              <a:rPr lang="en-US" b="1" i="0" dirty="0">
                <a:solidFill>
                  <a:schemeClr val="accent3">
                    <a:lumMod val="75000"/>
                  </a:schemeClr>
                </a:solidFill>
                <a:effectLst/>
                <a:latin typeface="Open Sans" panose="020B0606030504020204" pitchFamily="34" charset="0"/>
              </a:rPr>
            </a:br>
            <a:r>
              <a:rPr lang="en-US" sz="1300" b="1" i="0" cap="none" dirty="0">
                <a:solidFill>
                  <a:srgbClr val="C00000"/>
                </a:solidFill>
                <a:effectLst/>
                <a:latin typeface="Open Sans" panose="020B0606030504020204" pitchFamily="34" charset="0"/>
              </a:rPr>
              <a:t>source: https://</a:t>
            </a:r>
            <a:r>
              <a:rPr lang="en-US" sz="1300" b="1" i="0" cap="none" dirty="0" err="1">
                <a:solidFill>
                  <a:srgbClr val="C00000"/>
                </a:solidFill>
                <a:effectLst/>
                <a:latin typeface="Open Sans" panose="020B0606030504020204" pitchFamily="34" charset="0"/>
              </a:rPr>
              <a:t>www.cdc.gov</a:t>
            </a:r>
            <a:r>
              <a:rPr lang="en-US" sz="1300" b="1" i="0" cap="none" dirty="0">
                <a:solidFill>
                  <a:srgbClr val="C00000"/>
                </a:solidFill>
                <a:effectLst/>
                <a:latin typeface="Open Sans" panose="020B0606030504020204" pitchFamily="34" charset="0"/>
              </a:rPr>
              <a:t>/vaccines/schedules</a:t>
            </a:r>
            <a:br>
              <a:rPr lang="en-US" b="0" i="0" cap="none" dirty="0">
                <a:solidFill>
                  <a:srgbClr val="222222"/>
                </a:solidFill>
                <a:effectLst/>
                <a:latin typeface="Open Sans" panose="020B0606030504020204" pitchFamily="34" charset="0"/>
              </a:rPr>
            </a:br>
            <a:endParaRPr lang="en-US" dirty="0"/>
          </a:p>
        </p:txBody>
      </p:sp>
      <p:pic>
        <p:nvPicPr>
          <p:cNvPr id="5" name="Content Placeholder 4">
            <a:extLst>
              <a:ext uri="{FF2B5EF4-FFF2-40B4-BE49-F238E27FC236}">
                <a16:creationId xmlns:a16="http://schemas.microsoft.com/office/drawing/2014/main" id="{94712C0E-C0C5-E473-582D-E726F2E675C0}"/>
              </a:ext>
            </a:extLst>
          </p:cNvPr>
          <p:cNvPicPr>
            <a:picLocks noGrp="1" noChangeAspect="1"/>
          </p:cNvPicPr>
          <p:nvPr>
            <p:ph idx="1"/>
          </p:nvPr>
        </p:nvPicPr>
        <p:blipFill>
          <a:blip r:embed="rId2"/>
          <a:stretch>
            <a:fillRect/>
          </a:stretch>
        </p:blipFill>
        <p:spPr>
          <a:xfrm>
            <a:off x="1201887" y="2016125"/>
            <a:ext cx="9603274" cy="3449638"/>
          </a:xfrm>
        </p:spPr>
      </p:pic>
    </p:spTree>
    <p:extLst>
      <p:ext uri="{BB962C8B-B14F-4D97-AF65-F5344CB8AC3E}">
        <p14:creationId xmlns:p14="http://schemas.microsoft.com/office/powerpoint/2010/main" val="4196562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F8F27-0C1F-0891-6422-50A91A2064B3}"/>
              </a:ext>
            </a:extLst>
          </p:cNvPr>
          <p:cNvSpPr>
            <a:spLocks noGrp="1"/>
          </p:cNvSpPr>
          <p:nvPr>
            <p:ph type="title"/>
          </p:nvPr>
        </p:nvSpPr>
        <p:spPr/>
        <p:txBody>
          <a:bodyPr>
            <a:noAutofit/>
          </a:bodyPr>
          <a:lstStyle/>
          <a:p>
            <a:r>
              <a:rPr lang="en-US" sz="3600" cap="none" dirty="0">
                <a:solidFill>
                  <a:srgbClr val="00B0F0"/>
                </a:solidFill>
                <a:latin typeface="Times New Roman" panose="02020603050405020304" pitchFamily="18" charset="0"/>
                <a:cs typeface="Times New Roman" panose="02020603050405020304" pitchFamily="18" charset="0"/>
              </a:rPr>
              <a:t>The goal and objective of vaccine safety communications</a:t>
            </a:r>
          </a:p>
        </p:txBody>
      </p:sp>
      <p:sp>
        <p:nvSpPr>
          <p:cNvPr id="3" name="Content Placeholder 2">
            <a:extLst>
              <a:ext uri="{FF2B5EF4-FFF2-40B4-BE49-F238E27FC236}">
                <a16:creationId xmlns:a16="http://schemas.microsoft.com/office/drawing/2014/main" id="{49B6440B-5170-BA24-B157-8D248B7C1BE8}"/>
              </a:ext>
            </a:extLst>
          </p:cNvPr>
          <p:cNvSpPr>
            <a:spLocks noGrp="1"/>
          </p:cNvSpPr>
          <p:nvPr>
            <p:ph idx="1"/>
          </p:nvPr>
        </p:nvSpPr>
        <p:spPr/>
        <p:txBody>
          <a:bodyPr>
            <a:normAutofit fontScale="92500"/>
          </a:bodyPr>
          <a:lstStyle/>
          <a:p>
            <a:pPr marL="0" indent="0">
              <a:buNone/>
            </a:pPr>
            <a:r>
              <a:rPr lang="en-US" b="0" i="0" dirty="0">
                <a:solidFill>
                  <a:srgbClr val="3C4245"/>
                </a:solidFill>
                <a:effectLst/>
                <a:latin typeface="Arial" panose="020B0604020202020204" pitchFamily="34" charset="0"/>
              </a:rPr>
              <a:t>Communicating about vaccine safety is always important. It is essential in at least the following situations:</a:t>
            </a:r>
          </a:p>
          <a:p>
            <a:r>
              <a:rPr lang="en-US" b="0" i="0" dirty="0">
                <a:solidFill>
                  <a:srgbClr val="3C4245"/>
                </a:solidFill>
                <a:effectLst/>
                <a:latin typeface="Arial" panose="020B0604020202020204" pitchFamily="34" charset="0"/>
              </a:rPr>
              <a:t>explaining properly the benefits and risks of a recommended vaccine.</a:t>
            </a:r>
          </a:p>
          <a:p>
            <a:r>
              <a:rPr lang="en-US" b="0" i="0" dirty="0">
                <a:solidFill>
                  <a:srgbClr val="3C4245"/>
                </a:solidFill>
                <a:effectLst/>
                <a:latin typeface="Arial" panose="020B0604020202020204" pitchFamily="34" charset="0"/>
              </a:rPr>
              <a:t>addressing public concerns and upcoming or persistent rumors about vaccine safety.</a:t>
            </a:r>
          </a:p>
          <a:p>
            <a:r>
              <a:rPr lang="en-US" b="0" i="0" dirty="0">
                <a:solidFill>
                  <a:srgbClr val="3C4245"/>
                </a:solidFill>
                <a:effectLst/>
                <a:latin typeface="Arial" panose="020B0604020202020204" pitchFamily="34" charset="0"/>
              </a:rPr>
              <a:t>preparing to address vaccine safety crises if and when they occur.</a:t>
            </a:r>
          </a:p>
          <a:p>
            <a:r>
              <a:rPr lang="en-US" dirty="0">
                <a:solidFill>
                  <a:srgbClr val="3C4245"/>
                </a:solidFill>
                <a:latin typeface="Arial" panose="020B0604020202020204" pitchFamily="34" charset="0"/>
              </a:rPr>
              <a:t>The goal of vaccine safety communication is to make people aware of vaccines and to make their maximum participation in the vaccinations which will ultimately make them free from vaccine-preventable diseases.</a:t>
            </a:r>
            <a:endParaRPr lang="en-US" b="0" i="0" dirty="0">
              <a:solidFill>
                <a:srgbClr val="3C4245"/>
              </a:solidFill>
              <a:effectLst/>
              <a:latin typeface="Arial" panose="020B0604020202020204" pitchFamily="34" charset="0"/>
            </a:endParaRPr>
          </a:p>
          <a:p>
            <a:endParaRPr lang="en-US" b="0" i="0" dirty="0">
              <a:solidFill>
                <a:srgbClr val="3C4245"/>
              </a:solidFill>
              <a:effectLst/>
              <a:latin typeface="Arial" panose="020B0604020202020204" pitchFamily="34" charset="0"/>
            </a:endParaRPr>
          </a:p>
          <a:p>
            <a:endParaRPr lang="en-US" dirty="0"/>
          </a:p>
        </p:txBody>
      </p:sp>
    </p:spTree>
    <p:extLst>
      <p:ext uri="{BB962C8B-B14F-4D97-AF65-F5344CB8AC3E}">
        <p14:creationId xmlns:p14="http://schemas.microsoft.com/office/powerpoint/2010/main" val="42421037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30" name="Rectangle 7">
            <a:extLst>
              <a:ext uri="{FF2B5EF4-FFF2-40B4-BE49-F238E27FC236}">
                <a16:creationId xmlns:a16="http://schemas.microsoft.com/office/drawing/2014/main" id="{F63C748C-967B-4A7B-A90F-3EDD0F485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9">
            <a:extLst>
              <a:ext uri="{FF2B5EF4-FFF2-40B4-BE49-F238E27FC236}">
                <a16:creationId xmlns:a16="http://schemas.microsoft.com/office/drawing/2014/main" id="{C0143637-4934-44E4-B909-BAF1E7B27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06212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52786D-2CE6-5968-700B-4502B5B1A8A4}"/>
              </a:ext>
            </a:extLst>
          </p:cNvPr>
          <p:cNvSpPr>
            <a:spLocks noGrp="1"/>
          </p:cNvSpPr>
          <p:nvPr>
            <p:ph type="title"/>
          </p:nvPr>
        </p:nvSpPr>
        <p:spPr>
          <a:xfrm>
            <a:off x="849683" y="1240076"/>
            <a:ext cx="2727813" cy="4584527"/>
          </a:xfrm>
        </p:spPr>
        <p:txBody>
          <a:bodyPr>
            <a:normAutofit/>
          </a:bodyPr>
          <a:lstStyle/>
          <a:p>
            <a:r>
              <a:rPr lang="en-US" sz="3600" cap="none" dirty="0">
                <a:solidFill>
                  <a:srgbClr val="00B0F0"/>
                </a:solidFill>
                <a:latin typeface="Times New Roman" panose="02020603050405020304" pitchFamily="18" charset="0"/>
                <a:cs typeface="Times New Roman" panose="02020603050405020304" pitchFamily="18" charset="0"/>
              </a:rPr>
              <a:t>Types of audience</a:t>
            </a:r>
          </a:p>
        </p:txBody>
      </p:sp>
      <p:sp>
        <p:nvSpPr>
          <p:cNvPr id="3" name="Content Placeholder 2">
            <a:extLst>
              <a:ext uri="{FF2B5EF4-FFF2-40B4-BE49-F238E27FC236}">
                <a16:creationId xmlns:a16="http://schemas.microsoft.com/office/drawing/2014/main" id="{21ADDD57-8841-9F87-9ADB-D909042E1DC8}"/>
              </a:ext>
            </a:extLst>
          </p:cNvPr>
          <p:cNvSpPr>
            <a:spLocks noGrp="1"/>
          </p:cNvSpPr>
          <p:nvPr>
            <p:ph idx="1"/>
          </p:nvPr>
        </p:nvSpPr>
        <p:spPr>
          <a:xfrm>
            <a:off x="4705594" y="1240077"/>
            <a:ext cx="6034827" cy="4916465"/>
          </a:xfrm>
        </p:spPr>
        <p:txBody>
          <a:bodyPr anchor="t">
            <a:normAutofit/>
          </a:bodyPr>
          <a:lstStyle/>
          <a:p>
            <a:pPr marL="0" indent="0">
              <a:buNone/>
            </a:pPr>
            <a:r>
              <a:rPr lang="en-US" sz="3600" b="1" dirty="0">
                <a:solidFill>
                  <a:srgbClr val="7030A0"/>
                </a:solidFill>
                <a:latin typeface="Times New Roman" panose="02020603050405020304" pitchFamily="18" charset="0"/>
                <a:cs typeface="Times New Roman" panose="02020603050405020304" pitchFamily="18" charset="0"/>
              </a:rPr>
              <a:t>Management:</a:t>
            </a:r>
          </a:p>
          <a:p>
            <a:pPr lvl="1"/>
            <a:r>
              <a:rPr lang="en-US" b="0" i="0" dirty="0">
                <a:effectLst/>
                <a:latin typeface="AvenirLTStd Book"/>
              </a:rPr>
              <a:t>Policymakers</a:t>
            </a:r>
          </a:p>
          <a:p>
            <a:pPr lvl="1"/>
            <a:r>
              <a:rPr lang="en-US" b="0" i="0" dirty="0">
                <a:effectLst/>
                <a:latin typeface="AvenirLTStd Book"/>
              </a:rPr>
              <a:t>Hospital managers oversee the general administration of hospitals and other provider facilities. </a:t>
            </a:r>
          </a:p>
          <a:p>
            <a:pPr lvl="1"/>
            <a:r>
              <a:rPr lang="en-US" b="0" i="0" dirty="0">
                <a:effectLst/>
                <a:latin typeface="AvenirLTStd Book"/>
              </a:rPr>
              <a:t>Their central goals are to prioritize patient safety, as well as to ensure the financial and operational sustainability of the sites they manage.</a:t>
            </a:r>
            <a:endParaRPr lang="en-US"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B39A6308-213D-FC9D-97C7-CE3307B98A67}"/>
              </a:ext>
            </a:extLst>
          </p:cNvPr>
          <p:cNvSpPr/>
          <p:nvPr/>
        </p:nvSpPr>
        <p:spPr>
          <a:xfrm>
            <a:off x="4781581" y="1240076"/>
            <a:ext cx="5958840" cy="670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00B0F0"/>
                </a:solidFill>
                <a:latin typeface="Times New Roman" panose="02020603050405020304" pitchFamily="18" charset="0"/>
                <a:cs typeface="Times New Roman" panose="02020603050405020304" pitchFamily="18" charset="0"/>
              </a:rPr>
              <a:t>Management</a:t>
            </a:r>
          </a:p>
        </p:txBody>
      </p:sp>
    </p:spTree>
    <p:extLst>
      <p:ext uri="{BB962C8B-B14F-4D97-AF65-F5344CB8AC3E}">
        <p14:creationId xmlns:p14="http://schemas.microsoft.com/office/powerpoint/2010/main" val="334897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93D0C-16B3-8B63-3D54-249AB21DAC97}"/>
              </a:ext>
            </a:extLst>
          </p:cNvPr>
          <p:cNvSpPr>
            <a:spLocks noGrp="1"/>
          </p:cNvSpPr>
          <p:nvPr>
            <p:ph type="title"/>
          </p:nvPr>
        </p:nvSpPr>
        <p:spPr/>
        <p:txBody>
          <a:bodyPr>
            <a:normAutofit/>
          </a:bodyPr>
          <a:lstStyle/>
          <a:p>
            <a:r>
              <a:rPr lang="en-US" sz="3600" cap="none" dirty="0">
                <a:solidFill>
                  <a:srgbClr val="00B0F0"/>
                </a:solidFill>
                <a:latin typeface="Times New Roman" panose="02020603050405020304" pitchFamily="18" charset="0"/>
                <a:cs typeface="Times New Roman" panose="02020603050405020304" pitchFamily="18" charset="0"/>
              </a:rPr>
              <a:t>Vaccination policy for healthcare workers</a:t>
            </a:r>
          </a:p>
        </p:txBody>
      </p:sp>
      <p:sp>
        <p:nvSpPr>
          <p:cNvPr id="3" name="Content Placeholder 2">
            <a:extLst>
              <a:ext uri="{FF2B5EF4-FFF2-40B4-BE49-F238E27FC236}">
                <a16:creationId xmlns:a16="http://schemas.microsoft.com/office/drawing/2014/main" id="{1780E804-775F-D720-28C5-0D524BEAAB8C}"/>
              </a:ext>
            </a:extLst>
          </p:cNvPr>
          <p:cNvSpPr>
            <a:spLocks noGrp="1"/>
          </p:cNvSpPr>
          <p:nvPr>
            <p:ph idx="1"/>
          </p:nvPr>
        </p:nvSpPr>
        <p:spPr/>
        <p:txBody>
          <a:bodyPr/>
          <a:lstStyle/>
          <a:p>
            <a:r>
              <a:rPr lang="en-US" dirty="0"/>
              <a:t>Management team policies help healthcare workers understand the importance of vaccines.</a:t>
            </a:r>
          </a:p>
          <a:p>
            <a:r>
              <a:rPr lang="en-US" dirty="0"/>
              <a:t>Healthcare workers include all the staffs that work in hospital-physicians, nurses, laboratory technicians, medical students, etc.</a:t>
            </a:r>
          </a:p>
          <a:p>
            <a:r>
              <a:rPr lang="en-US" dirty="0"/>
              <a:t>The policy includes seminars and training courses for these staff to make them understand vaccines.</a:t>
            </a:r>
          </a:p>
          <a:p>
            <a:r>
              <a:rPr lang="en-US" dirty="0"/>
              <a:t>The policy also includes free vaccinations for their staff and patients by consulting with the stakeholders.</a:t>
            </a:r>
          </a:p>
          <a:p>
            <a:endParaRPr lang="en-US" dirty="0"/>
          </a:p>
        </p:txBody>
      </p:sp>
    </p:spTree>
    <p:extLst>
      <p:ext uri="{BB962C8B-B14F-4D97-AF65-F5344CB8AC3E}">
        <p14:creationId xmlns:p14="http://schemas.microsoft.com/office/powerpoint/2010/main" val="40118018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8D8A7-0EAD-EEA2-3CA9-4F5D8157420F}"/>
              </a:ext>
            </a:extLst>
          </p:cNvPr>
          <p:cNvSpPr>
            <a:spLocks noGrp="1"/>
          </p:cNvSpPr>
          <p:nvPr>
            <p:ph type="title"/>
          </p:nvPr>
        </p:nvSpPr>
        <p:spPr>
          <a:xfrm>
            <a:off x="1451579" y="804520"/>
            <a:ext cx="9603275" cy="809792"/>
          </a:xfrm>
        </p:spPr>
        <p:txBody>
          <a:bodyPr>
            <a:normAutofit/>
          </a:bodyPr>
          <a:lstStyle/>
          <a:p>
            <a:r>
              <a:rPr lang="en-US" sz="3600" cap="none" dirty="0">
                <a:solidFill>
                  <a:srgbClr val="00B0F0"/>
                </a:solidFill>
                <a:latin typeface="Times New Roman" panose="02020603050405020304" pitchFamily="18" charset="0"/>
                <a:cs typeface="Times New Roman" panose="02020603050405020304" pitchFamily="18" charset="0"/>
              </a:rPr>
              <a:t>Managers role for policy making</a:t>
            </a:r>
          </a:p>
        </p:txBody>
      </p:sp>
      <p:sp>
        <p:nvSpPr>
          <p:cNvPr id="3" name="Content Placeholder 2">
            <a:extLst>
              <a:ext uri="{FF2B5EF4-FFF2-40B4-BE49-F238E27FC236}">
                <a16:creationId xmlns:a16="http://schemas.microsoft.com/office/drawing/2014/main" id="{7E858CC8-452D-DD08-F76D-F1C6EAA180BE}"/>
              </a:ext>
            </a:extLst>
          </p:cNvPr>
          <p:cNvSpPr>
            <a:spLocks noGrp="1"/>
          </p:cNvSpPr>
          <p:nvPr>
            <p:ph idx="1"/>
          </p:nvPr>
        </p:nvSpPr>
        <p:spPr/>
        <p:txBody>
          <a:bodyPr/>
          <a:lstStyle/>
          <a:p>
            <a:endParaRPr lang="en-US" dirty="0"/>
          </a:p>
          <a:p>
            <a:endParaRPr lang="en-US" dirty="0"/>
          </a:p>
        </p:txBody>
      </p:sp>
      <p:sp>
        <p:nvSpPr>
          <p:cNvPr id="4" name="Rectangle 3">
            <a:extLst>
              <a:ext uri="{FF2B5EF4-FFF2-40B4-BE49-F238E27FC236}">
                <a16:creationId xmlns:a16="http://schemas.microsoft.com/office/drawing/2014/main" id="{50B3CA34-7402-0328-EC14-E42519B0910A}"/>
              </a:ext>
            </a:extLst>
          </p:cNvPr>
          <p:cNvSpPr/>
          <p:nvPr/>
        </p:nvSpPr>
        <p:spPr>
          <a:xfrm>
            <a:off x="1365954" y="2281485"/>
            <a:ext cx="9374467" cy="1193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a:t>For making policies Management team should understand the vaccines statistics of the country. For this presentation with clear and simple visuals help manger to understand.  So policy makers can consult with the city, state, and governmental to do necessary steps for better vaccines policies.</a:t>
            </a:r>
          </a:p>
        </p:txBody>
      </p:sp>
      <p:sp>
        <p:nvSpPr>
          <p:cNvPr id="5" name="Rectangle 4">
            <a:extLst>
              <a:ext uri="{FF2B5EF4-FFF2-40B4-BE49-F238E27FC236}">
                <a16:creationId xmlns:a16="http://schemas.microsoft.com/office/drawing/2014/main" id="{F5FDF0E6-4C1B-E9B0-B79E-B45496E3608E}"/>
              </a:ext>
            </a:extLst>
          </p:cNvPr>
          <p:cNvSpPr/>
          <p:nvPr/>
        </p:nvSpPr>
        <p:spPr>
          <a:xfrm>
            <a:off x="1365954" y="3741038"/>
            <a:ext cx="9374467" cy="11288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dirty="0"/>
              <a:t>Policy makers should make policy to sustain their hospital . Also, they need to  take care of the community health too by providing free services, talking low cost in vaccines and for the services they provide.</a:t>
            </a:r>
          </a:p>
        </p:txBody>
      </p:sp>
    </p:spTree>
    <p:extLst>
      <p:ext uri="{BB962C8B-B14F-4D97-AF65-F5344CB8AC3E}">
        <p14:creationId xmlns:p14="http://schemas.microsoft.com/office/powerpoint/2010/main" val="30653960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39B23-04BC-C562-8BE7-70D1F93C6F9A}"/>
              </a:ext>
            </a:extLst>
          </p:cNvPr>
          <p:cNvSpPr>
            <a:spLocks noGrp="1"/>
          </p:cNvSpPr>
          <p:nvPr>
            <p:ph type="title"/>
          </p:nvPr>
        </p:nvSpPr>
        <p:spPr/>
        <p:txBody>
          <a:bodyPr>
            <a:normAutofit/>
          </a:bodyPr>
          <a:lstStyle/>
          <a:p>
            <a:r>
              <a:rPr lang="en-US" sz="3600" cap="none" dirty="0">
                <a:solidFill>
                  <a:srgbClr val="00B0F0"/>
                </a:solidFill>
                <a:latin typeface="Times New Roman" panose="02020603050405020304" pitchFamily="18" charset="0"/>
                <a:cs typeface="Times New Roman" panose="02020603050405020304" pitchFamily="18" charset="0"/>
              </a:rPr>
              <a:t>Objectives:</a:t>
            </a:r>
          </a:p>
        </p:txBody>
      </p:sp>
      <p:sp>
        <p:nvSpPr>
          <p:cNvPr id="3" name="Content Placeholder 2">
            <a:extLst>
              <a:ext uri="{FF2B5EF4-FFF2-40B4-BE49-F238E27FC236}">
                <a16:creationId xmlns:a16="http://schemas.microsoft.com/office/drawing/2014/main" id="{2FEDAB7A-9197-8DB3-6743-2FA71952BF09}"/>
              </a:ext>
            </a:extLst>
          </p:cNvPr>
          <p:cNvSpPr>
            <a:spLocks noGrp="1"/>
          </p:cNvSpPr>
          <p:nvPr>
            <p:ph idx="1"/>
          </p:nvPr>
        </p:nvSpPr>
        <p:spPr/>
        <p:txBody>
          <a:bodyPr>
            <a:normAutofit lnSpcReduction="10000"/>
          </a:bodyPr>
          <a:lstStyle/>
          <a:p>
            <a:r>
              <a:rPr lang="en-US" dirty="0"/>
              <a:t>To make makers better understand the vaccine statistics so that they can make better policies.</a:t>
            </a:r>
          </a:p>
          <a:p>
            <a:r>
              <a:rPr lang="en-US" dirty="0"/>
              <a:t>Make them understand the importance of vaccines and poor vaccination rates.</a:t>
            </a:r>
          </a:p>
          <a:p>
            <a:r>
              <a:rPr lang="en-US" dirty="0"/>
              <a:t>Help them to make decisions on how to make vaccines free for the lay public, and their staff.</a:t>
            </a:r>
          </a:p>
          <a:p>
            <a:r>
              <a:rPr lang="en-US" dirty="0"/>
              <a:t>To make them better aware of the vaccination situations and its effectiveness</a:t>
            </a:r>
          </a:p>
          <a:p>
            <a:r>
              <a:rPr lang="en-US" dirty="0"/>
              <a:t>To make them realize, what they can do to increase the overall health of people from vaccinations.</a:t>
            </a:r>
          </a:p>
          <a:p>
            <a:endParaRPr lang="en-US" dirty="0"/>
          </a:p>
        </p:txBody>
      </p:sp>
    </p:spTree>
    <p:extLst>
      <p:ext uri="{BB962C8B-B14F-4D97-AF65-F5344CB8AC3E}">
        <p14:creationId xmlns:p14="http://schemas.microsoft.com/office/powerpoint/2010/main" val="27826303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97DF2-AB37-C3B8-25F2-0555C961AA46}"/>
              </a:ext>
            </a:extLst>
          </p:cNvPr>
          <p:cNvSpPr>
            <a:spLocks noGrp="1"/>
          </p:cNvSpPr>
          <p:nvPr>
            <p:ph type="title"/>
          </p:nvPr>
        </p:nvSpPr>
        <p:spPr>
          <a:xfrm>
            <a:off x="1408853" y="127186"/>
            <a:ext cx="9603275" cy="1645170"/>
          </a:xfrm>
        </p:spPr>
        <p:txBody>
          <a:bodyPr>
            <a:normAutofit fontScale="90000"/>
          </a:bodyPr>
          <a:lstStyle/>
          <a:p>
            <a:r>
              <a:rPr lang="en-US" sz="2200" cap="none" dirty="0">
                <a:solidFill>
                  <a:srgbClr val="00B0F0"/>
                </a:solidFill>
                <a:latin typeface="Times New Roman" panose="02020603050405020304" pitchFamily="18" charset="0"/>
                <a:cs typeface="Times New Roman" panose="02020603050405020304" pitchFamily="18" charset="0"/>
              </a:rPr>
              <a:t>Hospital management policy</a:t>
            </a:r>
            <a:br>
              <a:rPr lang="en-US" sz="1600" dirty="0">
                <a:latin typeface="Times New Roman" panose="02020603050405020304" pitchFamily="18" charset="0"/>
                <a:cs typeface="Times New Roman" panose="02020603050405020304" pitchFamily="18" charset="0"/>
              </a:rPr>
            </a:br>
            <a:r>
              <a:rPr lang="en-US" sz="1200" i="1" dirty="0">
                <a:latin typeface="Times New Roman" panose="02020603050405020304" pitchFamily="18" charset="0"/>
                <a:cs typeface="Times New Roman" panose="02020603050405020304" pitchFamily="18" charset="0"/>
              </a:rPr>
              <a:t>Objectives:</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 </a:t>
            </a:r>
            <a:r>
              <a:rPr lang="en-US" sz="1200" cap="none" dirty="0">
                <a:latin typeface="Times New Roman" panose="02020603050405020304" pitchFamily="18" charset="0"/>
                <a:cs typeface="Times New Roman" panose="02020603050405020304" pitchFamily="18" charset="0"/>
              </a:rPr>
              <a:t>to allocate the budget to study which vaccines produce adverse effect</a:t>
            </a:r>
            <a:br>
              <a:rPr lang="en-US" sz="1200" cap="none" dirty="0">
                <a:latin typeface="Times New Roman" panose="02020603050405020304" pitchFamily="18" charset="0"/>
                <a:cs typeface="Times New Roman" panose="02020603050405020304" pitchFamily="18" charset="0"/>
              </a:rPr>
            </a:br>
            <a:r>
              <a:rPr lang="en-US" sz="1200" cap="none" dirty="0">
                <a:latin typeface="Times New Roman" panose="02020603050405020304" pitchFamily="18" charset="0"/>
                <a:cs typeface="Times New Roman" panose="02020603050405020304" pitchFamily="18" charset="0"/>
              </a:rPr>
              <a:t>. to notify the local government about the adverse events of vaccines</a:t>
            </a:r>
            <a:br>
              <a:rPr lang="en-US" sz="1200" cap="none" dirty="0">
                <a:latin typeface="Times New Roman" panose="02020603050405020304" pitchFamily="18" charset="0"/>
                <a:cs typeface="Times New Roman" panose="02020603050405020304" pitchFamily="18" charset="0"/>
              </a:rPr>
            </a:br>
            <a:r>
              <a:rPr lang="en-US" sz="1200" cap="none" dirty="0">
                <a:latin typeface="Times New Roman" panose="02020603050405020304" pitchFamily="18" charset="0"/>
                <a:cs typeface="Times New Roman" panose="02020603050405020304" pitchFamily="18" charset="0"/>
              </a:rPr>
              <a:t>.to educate health staff about the importance of vaccines to safe lives</a:t>
            </a:r>
            <a:br>
              <a:rPr lang="en-US" sz="1200" cap="none" dirty="0">
                <a:latin typeface="Times New Roman" panose="02020603050405020304" pitchFamily="18" charset="0"/>
                <a:cs typeface="Times New Roman" panose="02020603050405020304" pitchFamily="18" charset="0"/>
              </a:rPr>
            </a:br>
            <a:r>
              <a:rPr lang="en-US" sz="1200" cap="none" dirty="0">
                <a:latin typeface="Times New Roman" panose="02020603050405020304" pitchFamily="18" charset="0"/>
                <a:cs typeface="Times New Roman" panose="02020603050405020304" pitchFamily="18" charset="0"/>
              </a:rPr>
              <a:t>.to make plans to sustain the hospital and maximize the profit by selling the vaccines.</a:t>
            </a:r>
            <a:br>
              <a:rPr lang="en-US" sz="1200" cap="none" dirty="0">
                <a:latin typeface="Times New Roman" panose="02020603050405020304" pitchFamily="18" charset="0"/>
                <a:cs typeface="Times New Roman" panose="02020603050405020304" pitchFamily="18" charset="0"/>
              </a:rPr>
            </a:br>
            <a:r>
              <a:rPr lang="en-US" sz="1200" cap="none" dirty="0">
                <a:latin typeface="Times New Roman" panose="02020603050405020304" pitchFamily="18" charset="0"/>
                <a:cs typeface="Times New Roman" panose="02020603050405020304" pitchFamily="18" charset="0"/>
              </a:rPr>
              <a:t>.to train the staff professionally which will help to increase customers(patients).</a:t>
            </a:r>
            <a:br>
              <a:rPr lang="en-US" sz="1200" cap="none" dirty="0">
                <a:latin typeface="Times New Roman" panose="02020603050405020304" pitchFamily="18" charset="0"/>
                <a:cs typeface="Times New Roman" panose="02020603050405020304" pitchFamily="18" charset="0"/>
              </a:rPr>
            </a:br>
            <a:br>
              <a:rPr lang="en-US" sz="1200" cap="none" dirty="0">
                <a:latin typeface="Times New Roman" panose="02020603050405020304" pitchFamily="18" charset="0"/>
                <a:cs typeface="Times New Roman" panose="02020603050405020304" pitchFamily="18" charset="0"/>
              </a:rPr>
            </a:br>
            <a:br>
              <a:rPr lang="en-US" sz="1400" dirty="0"/>
            </a:br>
            <a:endParaRPr lang="en-US" sz="1400" dirty="0"/>
          </a:p>
        </p:txBody>
      </p:sp>
      <p:pic>
        <p:nvPicPr>
          <p:cNvPr id="5" name="Content Placeholder 4" descr="Graphical user interface&#10;&#10;Description automatically generated">
            <a:extLst>
              <a:ext uri="{FF2B5EF4-FFF2-40B4-BE49-F238E27FC236}">
                <a16:creationId xmlns:a16="http://schemas.microsoft.com/office/drawing/2014/main" id="{16B004C2-A8EA-F560-474B-7F663A64DE5B}"/>
              </a:ext>
            </a:extLst>
          </p:cNvPr>
          <p:cNvPicPr>
            <a:picLocks noGrp="1" noChangeAspect="1"/>
          </p:cNvPicPr>
          <p:nvPr>
            <p:ph idx="1"/>
          </p:nvPr>
        </p:nvPicPr>
        <p:blipFill>
          <a:blip r:embed="rId2"/>
          <a:stretch>
            <a:fillRect/>
          </a:stretch>
        </p:blipFill>
        <p:spPr>
          <a:xfrm>
            <a:off x="1341120" y="2016124"/>
            <a:ext cx="9845040" cy="3881755"/>
          </a:xfrm>
        </p:spPr>
      </p:pic>
      <p:sp>
        <p:nvSpPr>
          <p:cNvPr id="4" name="TextBox 3">
            <a:extLst>
              <a:ext uri="{FF2B5EF4-FFF2-40B4-BE49-F238E27FC236}">
                <a16:creationId xmlns:a16="http://schemas.microsoft.com/office/drawing/2014/main" id="{E748913B-0C60-05A2-B50B-E288A1B79CAE}"/>
              </a:ext>
            </a:extLst>
          </p:cNvPr>
          <p:cNvSpPr txBox="1"/>
          <p:nvPr/>
        </p:nvSpPr>
        <p:spPr>
          <a:xfrm>
            <a:off x="1476586" y="5772315"/>
            <a:ext cx="6101644" cy="369332"/>
          </a:xfrm>
          <a:prstGeom prst="rect">
            <a:avLst/>
          </a:prstGeom>
          <a:noFill/>
        </p:spPr>
        <p:txBody>
          <a:bodyPr wrap="square">
            <a:spAutoFit/>
          </a:bodyPr>
          <a:lstStyle/>
          <a:p>
            <a:r>
              <a:rPr lang="en-US" sz="1800" cap="none" dirty="0"/>
              <a:t>source of data: CDC website: </a:t>
            </a:r>
            <a:r>
              <a:rPr lang="en-US" sz="1800" cap="none" dirty="0">
                <a:solidFill>
                  <a:schemeClr val="accent1"/>
                </a:solidFill>
                <a:hlinkClick r:id="rId3"/>
              </a:rPr>
              <a:t>http://wonders.cdc.gov/vaers.html</a:t>
            </a:r>
            <a:endParaRPr lang="en-US" dirty="0"/>
          </a:p>
        </p:txBody>
      </p:sp>
      <p:sp>
        <p:nvSpPr>
          <p:cNvPr id="3" name="Rectangle 2">
            <a:extLst>
              <a:ext uri="{FF2B5EF4-FFF2-40B4-BE49-F238E27FC236}">
                <a16:creationId xmlns:a16="http://schemas.microsoft.com/office/drawing/2014/main" id="{FC1D9372-6EB5-7AE8-055C-E164E07F4749}"/>
              </a:ext>
            </a:extLst>
          </p:cNvPr>
          <p:cNvSpPr/>
          <p:nvPr/>
        </p:nvSpPr>
        <p:spPr>
          <a:xfrm>
            <a:off x="223025" y="2016124"/>
            <a:ext cx="2497874" cy="36598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285750" indent="-285750" algn="just">
              <a:buFont typeface="Arial" panose="020B0604020202020204" pitchFamily="34" charset="0"/>
              <a:buChar char="•"/>
            </a:pPr>
            <a:r>
              <a:rPr lang="en-US" dirty="0">
                <a:solidFill>
                  <a:srgbClr val="00B0F0"/>
                </a:solidFill>
                <a:latin typeface="Times New Roman" panose="02020603050405020304" pitchFamily="18" charset="0"/>
                <a:cs typeface="Times New Roman" panose="02020603050405020304" pitchFamily="18" charset="0"/>
              </a:rPr>
              <a:t>High incidence rate in covid vaccines (1.115%), this is because lots of people get covid 19 vaccines during pandemic.</a:t>
            </a:r>
          </a:p>
          <a:p>
            <a:pPr algn="just"/>
            <a:endParaRPr lang="en-US" dirty="0">
              <a:solidFill>
                <a:srgbClr val="00B0F0"/>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solidFill>
                  <a:srgbClr val="00B0F0"/>
                </a:solidFill>
                <a:latin typeface="Times New Roman" panose="02020603050405020304" pitchFamily="18" charset="0"/>
                <a:cs typeface="Times New Roman" panose="02020603050405020304" pitchFamily="18" charset="0"/>
              </a:rPr>
              <a:t>Adverse events on other vaccines is low</a:t>
            </a:r>
          </a:p>
        </p:txBody>
      </p:sp>
    </p:spTree>
    <p:extLst>
      <p:ext uri="{BB962C8B-B14F-4D97-AF65-F5344CB8AC3E}">
        <p14:creationId xmlns:p14="http://schemas.microsoft.com/office/powerpoint/2010/main" val="7789569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A9C17-CDB2-A627-82FC-E1D0D07368F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A30D4A04-D7B1-31CF-BD6A-E8D98F72ABCB}"/>
              </a:ext>
            </a:extLst>
          </p:cNvPr>
          <p:cNvSpPr>
            <a:spLocks noGrp="1"/>
          </p:cNvSpPr>
          <p:nvPr>
            <p:ph idx="1"/>
          </p:nvPr>
        </p:nvSpPr>
        <p:spPr>
          <a:xfrm>
            <a:off x="1451579" y="1853754"/>
            <a:ext cx="9603275" cy="3612591"/>
          </a:xfrm>
        </p:spPr>
        <p:txBody>
          <a:bodyPr/>
          <a:lstStyle/>
          <a:p>
            <a:pPr marL="0" indent="0">
              <a:buNone/>
            </a:pPr>
            <a:endParaRPr lang="en-US" dirty="0"/>
          </a:p>
        </p:txBody>
      </p:sp>
      <p:sp>
        <p:nvSpPr>
          <p:cNvPr id="4" name="Rectangle 3">
            <a:extLst>
              <a:ext uri="{FF2B5EF4-FFF2-40B4-BE49-F238E27FC236}">
                <a16:creationId xmlns:a16="http://schemas.microsoft.com/office/drawing/2014/main" id="{33834EA5-149D-D0DE-6D3E-642F6B33E736}"/>
              </a:ext>
            </a:extLst>
          </p:cNvPr>
          <p:cNvSpPr/>
          <p:nvPr/>
        </p:nvSpPr>
        <p:spPr>
          <a:xfrm>
            <a:off x="1294362" y="804519"/>
            <a:ext cx="9603275" cy="455921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2000" dirty="0">
                <a:latin typeface="Times New Roman" panose="02020603050405020304" pitchFamily="18" charset="0"/>
                <a:cs typeface="Times New Roman" panose="02020603050405020304" pitchFamily="18" charset="0"/>
              </a:rPr>
              <a:t>In the USA alone, </a:t>
            </a:r>
            <a:r>
              <a:rPr lang="en-US" sz="2000" b="0" i="0" dirty="0">
                <a:solidFill>
                  <a:srgbClr val="555555"/>
                </a:solidFill>
                <a:effectLst/>
                <a:latin typeface="Times New Roman" panose="02020603050405020304" pitchFamily="18" charset="0"/>
                <a:cs typeface="Times New Roman" panose="02020603050405020304" pitchFamily="18" charset="0"/>
              </a:rPr>
              <a:t>98,777,220</a:t>
            </a:r>
            <a:r>
              <a:rPr lang="en-US" sz="2000" dirty="0">
                <a:latin typeface="Times New Roman" panose="02020603050405020304" pitchFamily="18" charset="0"/>
                <a:cs typeface="Times New Roman" panose="02020603050405020304" pitchFamily="18" charset="0"/>
              </a:rPr>
              <a:t> people get infected with coronavirus, and a total of  </a:t>
            </a:r>
            <a:r>
              <a:rPr lang="en-US" sz="2000" b="0" i="0" dirty="0">
                <a:solidFill>
                  <a:srgbClr val="555555"/>
                </a:solidFill>
                <a:effectLst/>
                <a:latin typeface="Times New Roman" panose="02020603050405020304" pitchFamily="18" charset="0"/>
                <a:cs typeface="Times New Roman" panose="02020603050405020304" pitchFamily="18" charset="0"/>
              </a:rPr>
              <a:t>1,077,303 people died until 7 Dec 2022.</a:t>
            </a:r>
          </a:p>
          <a:p>
            <a:pPr algn="just"/>
            <a:endParaRPr lang="en-US" sz="2000" b="0" i="0" dirty="0">
              <a:solidFill>
                <a:srgbClr val="555555"/>
              </a:solidFill>
              <a:effectLst/>
              <a:latin typeface="Times New Roman" panose="02020603050405020304" pitchFamily="18" charset="0"/>
              <a:cs typeface="Times New Roman" panose="02020603050405020304" pitchFamily="18" charset="0"/>
            </a:endParaRPr>
          </a:p>
          <a:p>
            <a:pPr algn="just"/>
            <a:r>
              <a:rPr lang="en-US" sz="2000" b="0" i="0" dirty="0">
                <a:solidFill>
                  <a:srgbClr val="555555"/>
                </a:solidFill>
                <a:effectLst/>
                <a:latin typeface="Times New Roman" panose="02020603050405020304" pitchFamily="18" charset="0"/>
                <a:cs typeface="Times New Roman" panose="02020603050405020304" pitchFamily="18" charset="0"/>
              </a:rPr>
              <a:t>Corona virus is highly contagious and easily spread within the community through air, food, and water.</a:t>
            </a:r>
            <a:endParaRPr lang="en-US" sz="2000" dirty="0">
              <a:solidFill>
                <a:srgbClr val="555555"/>
              </a:solidFill>
              <a:latin typeface="Times New Roman" panose="02020603050405020304" pitchFamily="18" charset="0"/>
              <a:cs typeface="Times New Roman" panose="02020603050405020304" pitchFamily="18" charset="0"/>
            </a:endParaRPr>
          </a:p>
          <a:p>
            <a:pPr algn="just"/>
            <a:endParaRPr lang="en-US" sz="2000" b="0" i="0" dirty="0">
              <a:solidFill>
                <a:srgbClr val="555555"/>
              </a:solidFill>
              <a:effectLst/>
              <a:latin typeface="Times New Roman" panose="02020603050405020304" pitchFamily="18" charset="0"/>
              <a:cs typeface="Times New Roman" panose="02020603050405020304" pitchFamily="18" charset="0"/>
            </a:endParaRPr>
          </a:p>
          <a:p>
            <a:pPr algn="just"/>
            <a:r>
              <a:rPr lang="en-US" sz="2000" b="0" i="0" dirty="0">
                <a:solidFill>
                  <a:srgbClr val="555555"/>
                </a:solidFill>
                <a:effectLst/>
                <a:latin typeface="Times New Roman" panose="02020603050405020304" pitchFamily="18" charset="0"/>
                <a:cs typeface="Times New Roman" panose="02020603050405020304" pitchFamily="18" charset="0"/>
              </a:rPr>
              <a:t>Covid 19 vaccines save millions of lives in the USA and around the whole world.</a:t>
            </a:r>
          </a:p>
          <a:p>
            <a:pPr algn="just"/>
            <a:endParaRPr lang="en-US" sz="2000" b="0" i="0" dirty="0">
              <a:solidFill>
                <a:srgbClr val="555555"/>
              </a:solidFill>
              <a:effectLst/>
              <a:latin typeface="Times New Roman" panose="02020603050405020304" pitchFamily="18" charset="0"/>
              <a:cs typeface="Times New Roman" panose="02020603050405020304" pitchFamily="18" charset="0"/>
            </a:endParaRPr>
          </a:p>
          <a:p>
            <a:pPr algn="just"/>
            <a:r>
              <a:rPr lang="en-US" sz="2000" dirty="0">
                <a:solidFill>
                  <a:srgbClr val="555555"/>
                </a:solidFill>
                <a:latin typeface="Times New Roman" panose="02020603050405020304" pitchFamily="18" charset="0"/>
                <a:cs typeface="Times New Roman" panose="02020603050405020304" pitchFamily="18" charset="0"/>
              </a:rPr>
              <a:t>In a study conducted in The Lancet Infectious Diseases, it is estimated that covid vaccines save around 19.8 million lives in one year.</a:t>
            </a:r>
            <a:endParaRPr lang="en-US" sz="2000" b="0" i="0" dirty="0">
              <a:solidFill>
                <a:srgbClr val="555555"/>
              </a:solidFill>
              <a:effectLst/>
              <a:latin typeface="Times New Roman" panose="02020603050405020304" pitchFamily="18" charset="0"/>
              <a:cs typeface="Times New Roman" panose="02020603050405020304" pitchFamily="18" charset="0"/>
            </a:endParaRPr>
          </a:p>
          <a:p>
            <a:pPr algn="just"/>
            <a:endParaRPr lang="en-US" sz="2000" dirty="0">
              <a:solidFill>
                <a:srgbClr val="555555"/>
              </a:solidFill>
              <a:latin typeface="Times New Roman" panose="02020603050405020304" pitchFamily="18" charset="0"/>
              <a:cs typeface="Times New Roman" panose="02020603050405020304" pitchFamily="18" charset="0"/>
            </a:endParaRPr>
          </a:p>
          <a:p>
            <a:pPr algn="ctr"/>
            <a:endParaRPr lang="en-US" dirty="0">
              <a:solidFill>
                <a:srgbClr val="555555"/>
              </a:solidFill>
              <a:latin typeface="Times New Roman" panose="02020603050405020304" pitchFamily="18" charset="0"/>
              <a:cs typeface="Times New Roman" panose="02020603050405020304" pitchFamily="18" charset="0"/>
            </a:endParaRPr>
          </a:p>
          <a:p>
            <a:pPr algn="ctr"/>
            <a:r>
              <a:rPr lang="en-US" dirty="0">
                <a:solidFill>
                  <a:srgbClr val="00B0F0"/>
                </a:solidFill>
                <a:latin typeface="Times New Roman" panose="02020603050405020304" pitchFamily="18" charset="0"/>
                <a:cs typeface="Times New Roman" panose="02020603050405020304" pitchFamily="18" charset="0"/>
              </a:rPr>
              <a:t>Source: </a:t>
            </a:r>
            <a:r>
              <a:rPr lang="en-US" b="0" i="0" dirty="0">
                <a:solidFill>
                  <a:srgbClr val="00B0F0"/>
                </a:solidFill>
                <a:effectLst/>
                <a:latin typeface="Times New Roman" panose="02020603050405020304" pitchFamily="18" charset="0"/>
                <a:cs typeface="Times New Roman" panose="02020603050405020304" pitchFamily="18" charset="0"/>
              </a:rPr>
              <a:t>CDC | Data as of December 7, 2022 </a:t>
            </a:r>
            <a:endParaRPr lang="en-US" dirty="0">
              <a:solidFill>
                <a:srgbClr val="00B0F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07292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77B67-58A7-E5E5-B86C-9F917116F27E}"/>
              </a:ext>
            </a:extLst>
          </p:cNvPr>
          <p:cNvSpPr>
            <a:spLocks noGrp="1"/>
          </p:cNvSpPr>
          <p:nvPr>
            <p:ph type="title"/>
          </p:nvPr>
        </p:nvSpPr>
        <p:spPr>
          <a:xfrm>
            <a:off x="1294362" y="127186"/>
            <a:ext cx="9603275" cy="1419392"/>
          </a:xfrm>
        </p:spPr>
        <p:txBody>
          <a:bodyPr>
            <a:normAutofit fontScale="90000"/>
          </a:bodyPr>
          <a:lstStyle/>
          <a:p>
            <a:r>
              <a:rPr lang="en-US" sz="2800" cap="none" dirty="0">
                <a:solidFill>
                  <a:srgbClr val="00B0F0"/>
                </a:solidFill>
                <a:latin typeface="Times New Roman" panose="02020603050405020304" pitchFamily="18" charset="0"/>
                <a:cs typeface="Times New Roman" panose="02020603050405020304" pitchFamily="18" charset="0"/>
              </a:rPr>
              <a:t>Age-wise adverse events in vaccines</a:t>
            </a:r>
            <a:br>
              <a:rPr lang="en-US" sz="2800" cap="none" dirty="0">
                <a:solidFill>
                  <a:srgbClr val="00B0F0"/>
                </a:solidFill>
                <a:latin typeface="Times New Roman" panose="02020603050405020304" pitchFamily="18" charset="0"/>
                <a:cs typeface="Times New Roman" panose="02020603050405020304" pitchFamily="18" charset="0"/>
              </a:rPr>
            </a:br>
            <a:r>
              <a:rPr lang="en-US" sz="2800" cap="none" dirty="0">
                <a:latin typeface="Times New Roman" panose="02020603050405020304" pitchFamily="18" charset="0"/>
                <a:cs typeface="Times New Roman" panose="02020603050405020304" pitchFamily="18" charset="0"/>
              </a:rPr>
              <a:t>.</a:t>
            </a:r>
            <a:r>
              <a:rPr lang="en-US" sz="1600" cap="none" dirty="0">
                <a:latin typeface="Times New Roman" panose="02020603050405020304" pitchFamily="18" charset="0"/>
                <a:cs typeface="Times New Roman" panose="02020603050405020304" pitchFamily="18" charset="0"/>
              </a:rPr>
              <a:t>The top two of the adverse events age groups are older age groups.</a:t>
            </a:r>
            <a:br>
              <a:rPr lang="en-US" sz="1600" cap="none" dirty="0">
                <a:latin typeface="Times New Roman" panose="02020603050405020304" pitchFamily="18" charset="0"/>
                <a:cs typeface="Times New Roman" panose="02020603050405020304" pitchFamily="18" charset="0"/>
              </a:rPr>
            </a:br>
            <a:r>
              <a:rPr lang="en-US" sz="1600" cap="none" dirty="0">
                <a:latin typeface="Times New Roman" panose="02020603050405020304" pitchFamily="18" charset="0"/>
                <a:cs typeface="Times New Roman" panose="02020603050405020304" pitchFamily="18" charset="0"/>
              </a:rPr>
              <a:t>.Policymakers should focus on providing free medicines to these age groups while vaccinating them, and for this managers should incorporate with the governments and health insurance companies for providing free medicines so that adverse events could  be reduced.</a:t>
            </a:r>
            <a:br>
              <a:rPr lang="en-US" sz="1600" cap="none" dirty="0">
                <a:latin typeface="Times New Roman" panose="02020603050405020304" pitchFamily="18" charset="0"/>
                <a:cs typeface="Times New Roman" panose="02020603050405020304" pitchFamily="18" charset="0"/>
              </a:rPr>
            </a:br>
            <a:r>
              <a:rPr lang="en-US" sz="1600" cap="none" dirty="0">
                <a:latin typeface="Times New Roman" panose="02020603050405020304" pitchFamily="18" charset="0"/>
                <a:cs typeface="Times New Roman" panose="02020603050405020304" pitchFamily="18" charset="0"/>
              </a:rPr>
              <a:t> </a:t>
            </a:r>
          </a:p>
        </p:txBody>
      </p:sp>
      <p:pic>
        <p:nvPicPr>
          <p:cNvPr id="5" name="Content Placeholder 4" descr="Chart, bar chart&#10;&#10;Description automatically generated">
            <a:extLst>
              <a:ext uri="{FF2B5EF4-FFF2-40B4-BE49-F238E27FC236}">
                <a16:creationId xmlns:a16="http://schemas.microsoft.com/office/drawing/2014/main" id="{9B5E3BBD-3102-31D0-98FC-B80A636D3C12}"/>
              </a:ext>
            </a:extLst>
          </p:cNvPr>
          <p:cNvPicPr>
            <a:picLocks noGrp="1" noChangeAspect="1"/>
          </p:cNvPicPr>
          <p:nvPr>
            <p:ph idx="1"/>
          </p:nvPr>
        </p:nvPicPr>
        <p:blipFill>
          <a:blip r:embed="rId2"/>
          <a:stretch>
            <a:fillRect/>
          </a:stretch>
        </p:blipFill>
        <p:spPr>
          <a:xfrm>
            <a:off x="1600200" y="2016125"/>
            <a:ext cx="9265919" cy="4037356"/>
          </a:xfrm>
        </p:spPr>
      </p:pic>
      <p:sp>
        <p:nvSpPr>
          <p:cNvPr id="4" name="TextBox 3">
            <a:extLst>
              <a:ext uri="{FF2B5EF4-FFF2-40B4-BE49-F238E27FC236}">
                <a16:creationId xmlns:a16="http://schemas.microsoft.com/office/drawing/2014/main" id="{53943D8A-0BF6-EE41-669C-88C34E8C22C8}"/>
              </a:ext>
            </a:extLst>
          </p:cNvPr>
          <p:cNvSpPr txBox="1"/>
          <p:nvPr/>
        </p:nvSpPr>
        <p:spPr>
          <a:xfrm>
            <a:off x="2610556" y="5868815"/>
            <a:ext cx="6101644" cy="369332"/>
          </a:xfrm>
          <a:prstGeom prst="rect">
            <a:avLst/>
          </a:prstGeom>
          <a:noFill/>
        </p:spPr>
        <p:txBody>
          <a:bodyPr wrap="square">
            <a:spAutoFit/>
          </a:bodyPr>
          <a:lstStyle/>
          <a:p>
            <a:r>
              <a:rPr lang="en-US" sz="1800" cap="none" dirty="0"/>
              <a:t>source of data: CDC website: </a:t>
            </a:r>
            <a:r>
              <a:rPr lang="en-US" sz="1800" cap="none" dirty="0">
                <a:hlinkClick r:id="rId3">
                  <a:extLst>
                    <a:ext uri="{A12FA001-AC4F-418D-AE19-62706E023703}">
                      <ahyp:hlinkClr xmlns:ahyp="http://schemas.microsoft.com/office/drawing/2018/hyperlinkcolor" val="tx"/>
                    </a:ext>
                  </a:extLst>
                </a:hlinkClick>
              </a:rPr>
              <a:t>http://wonders.cdc.gov/vaers.html</a:t>
            </a:r>
            <a:endParaRPr lang="en-US" dirty="0"/>
          </a:p>
        </p:txBody>
      </p:sp>
    </p:spTree>
    <p:extLst>
      <p:ext uri="{BB962C8B-B14F-4D97-AF65-F5344CB8AC3E}">
        <p14:creationId xmlns:p14="http://schemas.microsoft.com/office/powerpoint/2010/main" val="18318272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55C94-AC8D-C36D-76FC-66E419A8F9C9}"/>
              </a:ext>
            </a:extLst>
          </p:cNvPr>
          <p:cNvSpPr>
            <a:spLocks noGrp="1"/>
          </p:cNvSpPr>
          <p:nvPr>
            <p:ph type="title"/>
          </p:nvPr>
        </p:nvSpPr>
        <p:spPr/>
        <p:txBody>
          <a:bodyPr>
            <a:normAutofit/>
          </a:bodyPr>
          <a:lstStyle/>
          <a:p>
            <a:r>
              <a:rPr lang="en-US" cap="none" dirty="0">
                <a:solidFill>
                  <a:srgbClr val="00B0F0"/>
                </a:solidFill>
                <a:latin typeface="Times" pitchFamily="2" charset="0"/>
              </a:rPr>
              <a:t>P</a:t>
            </a:r>
            <a:r>
              <a:rPr lang="en-US" i="0" cap="none" dirty="0">
                <a:solidFill>
                  <a:srgbClr val="00B0F0"/>
                </a:solidFill>
                <a:effectLst/>
                <a:latin typeface="Times" pitchFamily="2" charset="0"/>
              </a:rPr>
              <a:t>olicy for immunization of health-care workers</a:t>
            </a:r>
            <a:br>
              <a:rPr lang="en-US" b="1" i="0" dirty="0">
                <a:solidFill>
                  <a:srgbClr val="000000"/>
                </a:solidFill>
                <a:effectLst/>
                <a:latin typeface="Times" pitchFamily="2" charset="0"/>
              </a:rPr>
            </a:br>
            <a:endParaRPr lang="en-US" dirty="0"/>
          </a:p>
        </p:txBody>
      </p:sp>
      <p:sp>
        <p:nvSpPr>
          <p:cNvPr id="3" name="Content Placeholder 2">
            <a:extLst>
              <a:ext uri="{FF2B5EF4-FFF2-40B4-BE49-F238E27FC236}">
                <a16:creationId xmlns:a16="http://schemas.microsoft.com/office/drawing/2014/main" id="{B6F45B02-E63D-9C62-EBE3-12B8ED978D08}"/>
              </a:ext>
            </a:extLst>
          </p:cNvPr>
          <p:cNvSpPr>
            <a:spLocks noGrp="1"/>
          </p:cNvSpPr>
          <p:nvPr>
            <p:ph idx="1"/>
          </p:nvPr>
        </p:nvSpPr>
        <p:spPr/>
        <p:txBody>
          <a:bodyPr>
            <a:normAutofit fontScale="92500" lnSpcReduction="20000"/>
          </a:bodyPr>
          <a:lstStyle/>
          <a:p>
            <a:pPr algn="just"/>
            <a:r>
              <a:rPr lang="en-US" b="0" i="0" dirty="0">
                <a:effectLst/>
                <a:latin typeface="Times New Roman" panose="02020603050405020304" pitchFamily="18" charset="0"/>
                <a:cs typeface="Times New Roman" panose="02020603050405020304" pitchFamily="18" charset="0"/>
              </a:rPr>
              <a:t>Vaccine recommendation programs can assist hospital administrators, infection control practitioners, employee health physicians, and HCWs in optimizing infection prevention and control programs. Background information for each vaccine-preventable disease and specific recommendations for use of each vaccine should be presented to them.</a:t>
            </a:r>
          </a:p>
          <a:p>
            <a:pPr algn="just"/>
            <a:r>
              <a:rPr lang="en-US" b="0" i="0" dirty="0">
                <a:effectLst/>
                <a:latin typeface="Times New Roman" panose="02020603050405020304" pitchFamily="18" charset="0"/>
                <a:cs typeface="Times New Roman" panose="02020603050405020304" pitchFamily="18" charset="0"/>
              </a:rPr>
              <a:t>Because of their contact with patients or infective material from patients, many health-care workers (HCWs)(e.g., physicians, nurses, emergency medical personnel, dental professionals and students, medical and nursing students, laboratory technicians, hospital volunteers, and administrative staff) are at risk for exposure to and possible transmission of vaccine-preventable diseases. Maintenance of immunity is therefore an essential part of prevention and infection control programs for HCWs. Optimal use of immunizing agents safeguards the health of workers and protects patients from becoming infected through exposure to infected workers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38205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6761D-AC3B-4351-A6CA-0EB9B0E08EDE}"/>
              </a:ext>
            </a:extLst>
          </p:cNvPr>
          <p:cNvSpPr>
            <a:spLocks noGrp="1"/>
          </p:cNvSpPr>
          <p:nvPr>
            <p:ph type="title"/>
          </p:nvPr>
        </p:nvSpPr>
        <p:spPr/>
        <p:txBody>
          <a:bodyPr>
            <a:normAutofit fontScale="90000"/>
          </a:bodyPr>
          <a:lstStyle/>
          <a:p>
            <a:r>
              <a:rPr lang="en-US" cap="none" dirty="0">
                <a:solidFill>
                  <a:srgbClr val="00B0F0"/>
                </a:solidFill>
              </a:rPr>
              <a:t>Covid adverse events gender wise</a:t>
            </a:r>
            <a:br>
              <a:rPr lang="en-US" cap="none" dirty="0">
                <a:solidFill>
                  <a:srgbClr val="00B0F0"/>
                </a:solidFill>
              </a:rPr>
            </a:br>
            <a:r>
              <a:rPr lang="en-US" sz="1400" cap="none" dirty="0"/>
              <a:t>The adverse events due to covid vaccines are very low in all genders.</a:t>
            </a:r>
            <a:br>
              <a:rPr lang="en-US" sz="1400" cap="none" dirty="0"/>
            </a:br>
            <a:r>
              <a:rPr lang="en-US" sz="1400" cap="none" dirty="0"/>
              <a:t>0.36% of cases in females and 0.17% in males report adverse events, due to the fact that a large number of people administrated covid vaccines. So, in total, the cases of adverse events are very low.</a:t>
            </a:r>
          </a:p>
        </p:txBody>
      </p:sp>
      <p:pic>
        <p:nvPicPr>
          <p:cNvPr id="5" name="Content Placeholder 4" descr="Graphical user interface, text, application&#10;&#10;Description automatically generated">
            <a:extLst>
              <a:ext uri="{FF2B5EF4-FFF2-40B4-BE49-F238E27FC236}">
                <a16:creationId xmlns:a16="http://schemas.microsoft.com/office/drawing/2014/main" id="{5E1937EF-276A-6148-10B0-297F9F41F2C2}"/>
              </a:ext>
            </a:extLst>
          </p:cNvPr>
          <p:cNvPicPr>
            <a:picLocks noGrp="1" noChangeAspect="1"/>
          </p:cNvPicPr>
          <p:nvPr>
            <p:ph idx="1"/>
          </p:nvPr>
        </p:nvPicPr>
        <p:blipFill>
          <a:blip r:embed="rId2"/>
          <a:stretch>
            <a:fillRect/>
          </a:stretch>
        </p:blipFill>
        <p:spPr>
          <a:xfrm>
            <a:off x="2087880" y="2016124"/>
            <a:ext cx="8503920" cy="3866515"/>
          </a:xfrm>
        </p:spPr>
      </p:pic>
      <p:sp>
        <p:nvSpPr>
          <p:cNvPr id="4" name="TextBox 3">
            <a:extLst>
              <a:ext uri="{FF2B5EF4-FFF2-40B4-BE49-F238E27FC236}">
                <a16:creationId xmlns:a16="http://schemas.microsoft.com/office/drawing/2014/main" id="{53282D18-F96C-28E9-61EB-94676EEC92ED}"/>
              </a:ext>
            </a:extLst>
          </p:cNvPr>
          <p:cNvSpPr txBox="1"/>
          <p:nvPr/>
        </p:nvSpPr>
        <p:spPr>
          <a:xfrm>
            <a:off x="2644422" y="5697973"/>
            <a:ext cx="6101644" cy="369332"/>
          </a:xfrm>
          <a:prstGeom prst="rect">
            <a:avLst/>
          </a:prstGeom>
          <a:noFill/>
        </p:spPr>
        <p:txBody>
          <a:bodyPr wrap="square">
            <a:spAutoFit/>
          </a:bodyPr>
          <a:lstStyle/>
          <a:p>
            <a:r>
              <a:rPr lang="en-US" sz="1800" cap="none" dirty="0"/>
              <a:t>source of data: CDC website: </a:t>
            </a:r>
            <a:r>
              <a:rPr lang="en-US" sz="1800" cap="none" dirty="0">
                <a:hlinkClick r:id="rId3">
                  <a:extLst>
                    <a:ext uri="{A12FA001-AC4F-418D-AE19-62706E023703}">
                      <ahyp:hlinkClr xmlns:ahyp="http://schemas.microsoft.com/office/drawing/2018/hyperlinkcolor" val="tx"/>
                    </a:ext>
                  </a:extLst>
                </a:hlinkClick>
              </a:rPr>
              <a:t>http://wonders.cdc.gov/vaers.html</a:t>
            </a:r>
            <a:endParaRPr lang="en-US" dirty="0"/>
          </a:p>
        </p:txBody>
      </p:sp>
    </p:spTree>
    <p:extLst>
      <p:ext uri="{BB962C8B-B14F-4D97-AF65-F5344CB8AC3E}">
        <p14:creationId xmlns:p14="http://schemas.microsoft.com/office/powerpoint/2010/main" val="27498615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469C7-F8E5-A6D2-AC23-C823A4D5F7BA}"/>
              </a:ext>
            </a:extLst>
          </p:cNvPr>
          <p:cNvSpPr>
            <a:spLocks noGrp="1"/>
          </p:cNvSpPr>
          <p:nvPr>
            <p:ph type="title"/>
          </p:nvPr>
        </p:nvSpPr>
        <p:spPr/>
        <p:txBody>
          <a:bodyPr/>
          <a:lstStyle/>
          <a:p>
            <a:r>
              <a:rPr lang="en-US" cap="none" dirty="0">
                <a:solidFill>
                  <a:srgbClr val="00B0F0"/>
                </a:solidFill>
              </a:rPr>
              <a:t>Best age to immunize children</a:t>
            </a:r>
          </a:p>
        </p:txBody>
      </p:sp>
      <p:pic>
        <p:nvPicPr>
          <p:cNvPr id="5" name="Content Placeholder 4">
            <a:extLst>
              <a:ext uri="{FF2B5EF4-FFF2-40B4-BE49-F238E27FC236}">
                <a16:creationId xmlns:a16="http://schemas.microsoft.com/office/drawing/2014/main" id="{C3B3980B-4294-11AC-952C-415504A984A2}"/>
              </a:ext>
            </a:extLst>
          </p:cNvPr>
          <p:cNvPicPr>
            <a:picLocks noGrp="1" noChangeAspect="1"/>
          </p:cNvPicPr>
          <p:nvPr>
            <p:ph idx="1"/>
          </p:nvPr>
        </p:nvPicPr>
        <p:blipFill>
          <a:blip r:embed="rId2"/>
          <a:stretch>
            <a:fillRect/>
          </a:stretch>
        </p:blipFill>
        <p:spPr>
          <a:xfrm>
            <a:off x="925551" y="1382752"/>
            <a:ext cx="10437541" cy="4583150"/>
          </a:xfrm>
        </p:spPr>
      </p:pic>
    </p:spTree>
    <p:extLst>
      <p:ext uri="{BB962C8B-B14F-4D97-AF65-F5344CB8AC3E}">
        <p14:creationId xmlns:p14="http://schemas.microsoft.com/office/powerpoint/2010/main" val="2272625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CAD9E-0C2A-D882-97C5-D0E750F0DFAE}"/>
              </a:ext>
            </a:extLst>
          </p:cNvPr>
          <p:cNvSpPr>
            <a:spLocks noGrp="1"/>
          </p:cNvSpPr>
          <p:nvPr>
            <p:ph type="title"/>
          </p:nvPr>
        </p:nvSpPr>
        <p:spPr/>
        <p:txBody>
          <a:bodyPr>
            <a:normAutofit/>
          </a:bodyPr>
          <a:lstStyle/>
          <a:p>
            <a:r>
              <a:rPr lang="en-US" sz="3600" cap="none" dirty="0">
                <a:solidFill>
                  <a:srgbClr val="00B0F0"/>
                </a:solidFill>
                <a:latin typeface="Times New Roman" panose="02020603050405020304" pitchFamily="18" charset="0"/>
                <a:cs typeface="Times New Roman" panose="02020603050405020304" pitchFamily="18" charset="0"/>
              </a:rPr>
              <a:t>Health care workers </a:t>
            </a:r>
          </a:p>
        </p:txBody>
      </p:sp>
      <p:sp>
        <p:nvSpPr>
          <p:cNvPr id="3" name="Content Placeholder 2">
            <a:extLst>
              <a:ext uri="{FF2B5EF4-FFF2-40B4-BE49-F238E27FC236}">
                <a16:creationId xmlns:a16="http://schemas.microsoft.com/office/drawing/2014/main" id="{C95EB716-19DD-4E1D-652B-31707F9E2ABA}"/>
              </a:ext>
            </a:extLst>
          </p:cNvPr>
          <p:cNvSpPr>
            <a:spLocks noGrp="1"/>
          </p:cNvSpPr>
          <p:nvPr>
            <p:ph idx="1"/>
          </p:nvPr>
        </p:nvSpPr>
        <p:spPr/>
        <p:txBody>
          <a:bodyPr>
            <a:normAutofit fontScale="85000" lnSpcReduction="20000"/>
          </a:bodyPr>
          <a:lstStyle/>
          <a:p>
            <a:endParaRPr lang="en-US" dirty="0">
              <a:latin typeface="Times New Roman" panose="02020603050405020304" pitchFamily="18" charset="0"/>
              <a:cs typeface="Times New Roman" panose="02020603050405020304" pitchFamily="18" charset="0"/>
            </a:endParaRPr>
          </a:p>
          <a:p>
            <a:pPr marL="0" indent="0">
              <a:buNone/>
            </a:pPr>
            <a:r>
              <a:rPr lang="en-US" sz="2900" dirty="0">
                <a:latin typeface="Times New Roman" panose="02020603050405020304" pitchFamily="18" charset="0"/>
                <a:cs typeface="Times New Roman" panose="02020603050405020304" pitchFamily="18" charset="0"/>
              </a:rPr>
              <a:t>Healthcare workers include</a:t>
            </a:r>
          </a:p>
          <a:p>
            <a:r>
              <a:rPr lang="en-US" sz="2900" dirty="0">
                <a:latin typeface="Times New Roman" panose="02020603050405020304" pitchFamily="18" charset="0"/>
                <a:cs typeface="Times New Roman" panose="02020603050405020304" pitchFamily="18" charset="0"/>
              </a:rPr>
              <a:t>-doctors, </a:t>
            </a:r>
          </a:p>
          <a:p>
            <a:r>
              <a:rPr lang="en-US" sz="2900" dirty="0">
                <a:latin typeface="Times New Roman" panose="02020603050405020304" pitchFamily="18" charset="0"/>
                <a:cs typeface="Times New Roman" panose="02020603050405020304" pitchFamily="18" charset="0"/>
              </a:rPr>
              <a:t>nurses, </a:t>
            </a:r>
          </a:p>
          <a:p>
            <a:r>
              <a:rPr lang="en-US" sz="2900" dirty="0">
                <a:latin typeface="Times New Roman" panose="02020603050405020304" pitchFamily="18" charset="0"/>
                <a:cs typeface="Times New Roman" panose="02020603050405020304" pitchFamily="18" charset="0"/>
              </a:rPr>
              <a:t>dentists, </a:t>
            </a:r>
          </a:p>
          <a:p>
            <a:r>
              <a:rPr lang="en-US" sz="2900" dirty="0">
                <a:latin typeface="Times New Roman" panose="02020603050405020304" pitchFamily="18" charset="0"/>
                <a:cs typeface="Times New Roman" panose="02020603050405020304" pitchFamily="18" charset="0"/>
              </a:rPr>
              <a:t>medical students, </a:t>
            </a:r>
          </a:p>
          <a:p>
            <a:r>
              <a:rPr lang="en-US" sz="2900" dirty="0">
                <a:latin typeface="Times New Roman" panose="02020603050405020304" pitchFamily="18" charset="0"/>
                <a:cs typeface="Times New Roman" panose="02020603050405020304" pitchFamily="18" charset="0"/>
              </a:rPr>
              <a:t>pharmacists, etc.</a:t>
            </a:r>
          </a:p>
          <a:p>
            <a:pPr marL="0" indent="0">
              <a:buNone/>
            </a:pPr>
            <a:endParaRPr lang="en-US" dirty="0">
              <a:highlight>
                <a:srgbClr val="FFFF00"/>
              </a:highlight>
              <a:latin typeface="Times New Roman" panose="02020603050405020304" pitchFamily="18" charset="0"/>
              <a:cs typeface="Times New Roman" panose="02020603050405020304" pitchFamily="18" charset="0"/>
            </a:endParaRPr>
          </a:p>
          <a:p>
            <a:endParaRPr lang="en-US" dirty="0"/>
          </a:p>
          <a:p>
            <a:pPr marL="0" indent="0">
              <a:buNone/>
            </a:pPr>
            <a:endParaRPr lang="en-US" dirty="0"/>
          </a:p>
          <a:p>
            <a:endParaRPr lang="en-US" dirty="0"/>
          </a:p>
          <a:p>
            <a:pPr marL="0" indent="0">
              <a:buNone/>
            </a:pPr>
            <a:endParaRPr lang="en-US" dirty="0"/>
          </a:p>
        </p:txBody>
      </p:sp>
    </p:spTree>
    <p:extLst>
      <p:ext uri="{BB962C8B-B14F-4D97-AF65-F5344CB8AC3E}">
        <p14:creationId xmlns:p14="http://schemas.microsoft.com/office/powerpoint/2010/main" val="12329261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C0AFE-1519-B9CD-00CE-F3095E3FD8E4}"/>
              </a:ext>
            </a:extLst>
          </p:cNvPr>
          <p:cNvSpPr>
            <a:spLocks noGrp="1"/>
          </p:cNvSpPr>
          <p:nvPr>
            <p:ph type="title"/>
          </p:nvPr>
        </p:nvSpPr>
        <p:spPr>
          <a:xfrm>
            <a:off x="1294362" y="782216"/>
            <a:ext cx="9603275" cy="1049235"/>
          </a:xfrm>
        </p:spPr>
        <p:txBody>
          <a:bodyPr/>
          <a:lstStyle/>
          <a:p>
            <a:r>
              <a:rPr lang="en-US" cap="none" dirty="0">
                <a:solidFill>
                  <a:srgbClr val="00B0F0"/>
                </a:solidFill>
              </a:rPr>
              <a:t>High risk exposure for kids &lt;=5 &amp; general &gt;5 years of age</a:t>
            </a:r>
          </a:p>
        </p:txBody>
      </p:sp>
      <p:sp>
        <p:nvSpPr>
          <p:cNvPr id="3" name="Content Placeholder 2">
            <a:extLst>
              <a:ext uri="{FF2B5EF4-FFF2-40B4-BE49-F238E27FC236}">
                <a16:creationId xmlns:a16="http://schemas.microsoft.com/office/drawing/2014/main" id="{D2949AFD-9EA1-9C4F-3BF4-0C2CF8369ED0}"/>
              </a:ext>
            </a:extLst>
          </p:cNvPr>
          <p:cNvSpPr>
            <a:spLocks noGrp="1"/>
          </p:cNvSpPr>
          <p:nvPr>
            <p:ph idx="1"/>
          </p:nvPr>
        </p:nvSpPr>
        <p:spPr/>
        <p:txBody>
          <a:bodyPr>
            <a:normAutofit fontScale="92500"/>
          </a:bodyPr>
          <a:lstStyle/>
          <a:p>
            <a:pPr marL="0" indent="0">
              <a:buNone/>
            </a:pPr>
            <a:r>
              <a:rPr lang="en-US" sz="2800" dirty="0">
                <a:latin typeface="Times New Roman" panose="02020603050405020304" pitchFamily="18" charset="0"/>
                <a:cs typeface="Times New Roman" panose="02020603050405020304" pitchFamily="18" charset="0"/>
              </a:rPr>
              <a:t>The top vaccines with the highest adverse events-covid19 were highest with 1.12%, flu3(seasonal) was second with 0.11% and third was PPV with 0.07%. When adverse events were seen age-wise, the Older age group 65-79 years of age have shown the highest incidence followed by the age group 50-59. It is obvious that when age increases, immunity of the body also decreases, so to be safe from different diseases, people may have administrated different vaccines.</a:t>
            </a:r>
          </a:p>
          <a:p>
            <a:endParaRPr lang="en-US" dirty="0"/>
          </a:p>
        </p:txBody>
      </p:sp>
    </p:spTree>
    <p:extLst>
      <p:ext uri="{BB962C8B-B14F-4D97-AF65-F5344CB8AC3E}">
        <p14:creationId xmlns:p14="http://schemas.microsoft.com/office/powerpoint/2010/main" val="25062356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8F684-76B3-5E5F-93DA-F203BD473A9A}"/>
              </a:ext>
            </a:extLst>
          </p:cNvPr>
          <p:cNvSpPr>
            <a:spLocks noGrp="1"/>
          </p:cNvSpPr>
          <p:nvPr>
            <p:ph type="title"/>
          </p:nvPr>
        </p:nvSpPr>
        <p:spPr/>
        <p:txBody>
          <a:bodyPr/>
          <a:lstStyle/>
          <a:p>
            <a:r>
              <a:rPr lang="en-US" cap="none" dirty="0"/>
              <a:t>								</a:t>
            </a:r>
            <a:r>
              <a:rPr lang="en-US" cap="none" dirty="0">
                <a:solidFill>
                  <a:srgbClr val="00B0F0"/>
                </a:solidFill>
              </a:rPr>
              <a:t>continue….</a:t>
            </a:r>
          </a:p>
        </p:txBody>
      </p:sp>
      <p:sp>
        <p:nvSpPr>
          <p:cNvPr id="3" name="Content Placeholder 2">
            <a:extLst>
              <a:ext uri="{FF2B5EF4-FFF2-40B4-BE49-F238E27FC236}">
                <a16:creationId xmlns:a16="http://schemas.microsoft.com/office/drawing/2014/main" id="{FD95E15A-D9D5-4845-0775-6581548DC581}"/>
              </a:ext>
            </a:extLst>
          </p:cNvPr>
          <p:cNvSpPr>
            <a:spLocks noGrp="1"/>
          </p:cNvSpPr>
          <p:nvPr>
            <p:ph idx="1"/>
          </p:nvPr>
        </p:nvSpPr>
        <p:spPr/>
        <p:txBody>
          <a:bodyPr>
            <a:normAutofit fontScale="85000" lnSpcReduction="20000"/>
          </a:bodyPr>
          <a:lstStyle/>
          <a:p>
            <a:r>
              <a:rPr lang="en-US" sz="2800" dirty="0">
                <a:latin typeface="Times New Roman" panose="02020603050405020304" pitchFamily="18" charset="0"/>
                <a:cs typeface="Times New Roman" panose="02020603050405020304" pitchFamily="18" charset="0"/>
              </a:rPr>
              <a:t>When adverse events were compared in the different age groups of children. The age group 1-2 years shows 0.27% incidence, followed by 0.23% by the age group 3-5 years, whereas the 6-11 month age group shows the least incidence 0.08% as a whole.</a:t>
            </a:r>
          </a:p>
          <a:p>
            <a:r>
              <a:rPr lang="en-US" sz="2800" dirty="0">
                <a:latin typeface="Times New Roman" panose="02020603050405020304" pitchFamily="18" charset="0"/>
                <a:cs typeface="Times New Roman" panose="02020603050405020304" pitchFamily="18" charset="0"/>
              </a:rPr>
              <a:t>For hepatitis B,  it was seen that the best age group to immunize children was 3-5 years, and children &lt;6 months had shown the most adverse events.</a:t>
            </a:r>
          </a:p>
          <a:p>
            <a:r>
              <a:rPr lang="en-US" sz="2800" dirty="0">
                <a:latin typeface="Times New Roman" panose="02020603050405020304" pitchFamily="18" charset="0"/>
                <a:cs typeface="Times New Roman" panose="02020603050405020304" pitchFamily="18" charset="0"/>
              </a:rPr>
              <a:t>For MMT vaccines, when administrated from 1-2 years, so adverse events were also showing more for this age group. </a:t>
            </a:r>
          </a:p>
          <a:p>
            <a:pPr marL="0" indent="0">
              <a:buNone/>
            </a:pPr>
            <a:endParaRPr lang="en-US" dirty="0"/>
          </a:p>
          <a:p>
            <a:endParaRPr lang="en-US" dirty="0"/>
          </a:p>
        </p:txBody>
      </p:sp>
    </p:spTree>
    <p:extLst>
      <p:ext uri="{BB962C8B-B14F-4D97-AF65-F5344CB8AC3E}">
        <p14:creationId xmlns:p14="http://schemas.microsoft.com/office/powerpoint/2010/main" val="1657000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554E6-810A-6570-A736-68212B3284C2}"/>
              </a:ext>
            </a:extLst>
          </p:cNvPr>
          <p:cNvSpPr>
            <a:spLocks noGrp="1"/>
          </p:cNvSpPr>
          <p:nvPr>
            <p:ph type="title"/>
          </p:nvPr>
        </p:nvSpPr>
        <p:spPr/>
        <p:txBody>
          <a:bodyPr/>
          <a:lstStyle/>
          <a:p>
            <a:r>
              <a:rPr lang="en-US" cap="none" dirty="0"/>
              <a:t>								</a:t>
            </a:r>
            <a:r>
              <a:rPr lang="en-US" cap="none" dirty="0">
                <a:solidFill>
                  <a:srgbClr val="00B0F0"/>
                </a:solidFill>
              </a:rPr>
              <a:t>continue….</a:t>
            </a:r>
          </a:p>
        </p:txBody>
      </p:sp>
      <p:sp>
        <p:nvSpPr>
          <p:cNvPr id="3" name="Content Placeholder 2">
            <a:extLst>
              <a:ext uri="{FF2B5EF4-FFF2-40B4-BE49-F238E27FC236}">
                <a16:creationId xmlns:a16="http://schemas.microsoft.com/office/drawing/2014/main" id="{E54F5199-D257-32D1-CCB3-70A8FDAD23D1}"/>
              </a:ext>
            </a:extLst>
          </p:cNvPr>
          <p:cNvSpPr>
            <a:spLocks noGrp="1"/>
          </p:cNvSpPr>
          <p:nvPr>
            <p:ph idx="1"/>
          </p:nvPr>
        </p:nvSpPr>
        <p:spPr/>
        <p:txBody>
          <a:bodyPr>
            <a:noAutofit/>
          </a:bodyPr>
          <a:lstStyle/>
          <a:p>
            <a:r>
              <a:rPr lang="en-US" sz="2400" dirty="0">
                <a:latin typeface="Times New Roman" panose="02020603050405020304" pitchFamily="18" charset="0"/>
                <a:cs typeface="Times New Roman" panose="02020603050405020304" pitchFamily="18" charset="0"/>
              </a:rPr>
              <a:t>For influenza, the recommended age group for vaccination was 6 months to 6 years of age, with children with 6-11 months showing fewer adverse events, so better to vaccinate at this age period.</a:t>
            </a:r>
          </a:p>
          <a:p>
            <a:r>
              <a:rPr lang="en-US" sz="2400" dirty="0">
                <a:latin typeface="Times New Roman" panose="02020603050405020304" pitchFamily="18" charset="0"/>
                <a:cs typeface="Times New Roman" panose="02020603050405020304" pitchFamily="18" charset="0"/>
              </a:rPr>
              <a:t>For DTaP, the children with &lt;6 months were showing a high incidence rate, so better to omit DTaP vaccination during this period.</a:t>
            </a:r>
          </a:p>
        </p:txBody>
      </p:sp>
    </p:spTree>
    <p:extLst>
      <p:ext uri="{BB962C8B-B14F-4D97-AF65-F5344CB8AC3E}">
        <p14:creationId xmlns:p14="http://schemas.microsoft.com/office/powerpoint/2010/main" val="23115945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B5806-6C3F-47F4-153C-FE4D4982F867}"/>
              </a:ext>
            </a:extLst>
          </p:cNvPr>
          <p:cNvSpPr>
            <a:spLocks noGrp="1"/>
          </p:cNvSpPr>
          <p:nvPr>
            <p:ph type="title"/>
          </p:nvPr>
        </p:nvSpPr>
        <p:spPr/>
        <p:txBody>
          <a:bodyPr>
            <a:normAutofit fontScale="90000"/>
          </a:bodyPr>
          <a:lstStyle/>
          <a:p>
            <a:r>
              <a:rPr lang="en-US" sz="4000" cap="none" dirty="0">
                <a:solidFill>
                  <a:srgbClr val="00B0F0"/>
                </a:solidFill>
                <a:latin typeface="Times New Roman" panose="02020603050405020304" pitchFamily="18" charset="0"/>
                <a:cs typeface="Times New Roman" panose="02020603050405020304" pitchFamily="18" charset="0"/>
              </a:rPr>
              <a:t>I</a:t>
            </a:r>
            <a:r>
              <a:rPr lang="en-US" sz="4000" b="0" i="0" cap="none" dirty="0">
                <a:solidFill>
                  <a:srgbClr val="00B0F0"/>
                </a:solidFill>
                <a:effectLst/>
                <a:latin typeface="Times New Roman" panose="02020603050405020304" pitchFamily="18" charset="0"/>
                <a:cs typeface="Times New Roman" panose="02020603050405020304" pitchFamily="18" charset="0"/>
              </a:rPr>
              <a:t>mmunization of health-care providers: necessity and public health policies</a:t>
            </a:r>
            <a:br>
              <a:rPr lang="en-US" sz="2000" b="0" i="0" dirty="0">
                <a:solidFill>
                  <a:srgbClr val="00B0F0"/>
                </a:solidFill>
                <a:effectLst/>
                <a:latin typeface="Times New Roman" panose="02020603050405020304" pitchFamily="18" charset="0"/>
                <a:cs typeface="Times New Roman" panose="02020603050405020304" pitchFamily="18" charset="0"/>
              </a:rPr>
            </a:br>
            <a:endParaRPr lang="en-US" sz="2000" dirty="0">
              <a:solidFill>
                <a:srgbClr val="00B0F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D2C5426-396E-8841-687F-D50A4D92B75C}"/>
              </a:ext>
            </a:extLst>
          </p:cNvPr>
          <p:cNvSpPr>
            <a:spLocks noGrp="1"/>
          </p:cNvSpPr>
          <p:nvPr>
            <p:ph idx="1"/>
          </p:nvPr>
        </p:nvSpPr>
        <p:spPr/>
        <p:txBody>
          <a:bodyPr>
            <a:normAutofit fontScale="92500"/>
          </a:bodyPr>
          <a:lstStyle/>
          <a:p>
            <a:r>
              <a:rPr lang="en-US" b="0" i="0" dirty="0">
                <a:solidFill>
                  <a:srgbClr val="212121"/>
                </a:solidFill>
                <a:effectLst/>
                <a:latin typeface="Cambria" panose="02040503050406030204" pitchFamily="18" charset="0"/>
              </a:rPr>
              <a:t>Health-care providers (HCPs) are at increased risk for exposure to vaccine-preventable diseases (VPDs) in the workplace</a:t>
            </a:r>
          </a:p>
          <a:p>
            <a:r>
              <a:rPr lang="en-US" b="0" i="0" dirty="0">
                <a:solidFill>
                  <a:srgbClr val="212121"/>
                </a:solidFill>
                <a:effectLst/>
                <a:latin typeface="Cambria" panose="02040503050406030204" pitchFamily="18" charset="0"/>
              </a:rPr>
              <a:t>Recent studies from several countries indicate significant immunity gaps against many VPDs. </a:t>
            </a:r>
          </a:p>
          <a:p>
            <a:r>
              <a:rPr lang="en-US" b="0" i="0" dirty="0">
                <a:solidFill>
                  <a:srgbClr val="212121"/>
                </a:solidFill>
                <a:effectLst/>
                <a:latin typeface="Cambria" panose="02040503050406030204" pitchFamily="18" charset="0"/>
              </a:rPr>
              <a:t>Susceptibility rates of HCPs range from 4.6% to 17% for measles, 15.7% to 25% for mumps, 4.5% to 18.6% for rubella, 4.1% to 16.7% for varicella, 48.3% to 68.8% for pertussis, 22.6% to 35% for hepatitis B, and 21.2% to 64.3% for tetanus and diphtheria</a:t>
            </a:r>
          </a:p>
          <a:p>
            <a:r>
              <a:rPr lang="en-US" b="1" dirty="0" err="1">
                <a:solidFill>
                  <a:srgbClr val="00B0F0"/>
                </a:solidFill>
                <a:latin typeface="Cambria" panose="02040503050406030204" pitchFamily="18" charset="0"/>
              </a:rPr>
              <a:t>Source:https</a:t>
            </a:r>
            <a:r>
              <a:rPr lang="en-US" b="1" dirty="0">
                <a:solidFill>
                  <a:srgbClr val="00B0F0"/>
                </a:solidFill>
                <a:latin typeface="Cambria" panose="02040503050406030204" pitchFamily="18" charset="0"/>
              </a:rPr>
              <a:t>://</a:t>
            </a:r>
            <a:r>
              <a:rPr lang="en-US" b="1" dirty="0" err="1">
                <a:solidFill>
                  <a:srgbClr val="00B0F0"/>
                </a:solidFill>
                <a:latin typeface="Cambria" panose="02040503050406030204" pitchFamily="18" charset="0"/>
              </a:rPr>
              <a:t>www.ncbi.nlm.nih.gov</a:t>
            </a:r>
            <a:r>
              <a:rPr lang="en-US" b="1" dirty="0">
                <a:solidFill>
                  <a:srgbClr val="00B0F0"/>
                </a:solidFill>
                <a:latin typeface="Cambria" panose="02040503050406030204" pitchFamily="18" charset="0"/>
              </a:rPr>
              <a:t>/</a:t>
            </a:r>
            <a:r>
              <a:rPr lang="en-US" b="1" dirty="0" err="1">
                <a:solidFill>
                  <a:srgbClr val="00B0F0"/>
                </a:solidFill>
                <a:latin typeface="Cambria" panose="02040503050406030204" pitchFamily="18" charset="0"/>
              </a:rPr>
              <a:t>pmc</a:t>
            </a:r>
            <a:r>
              <a:rPr lang="en-US" b="1" dirty="0">
                <a:solidFill>
                  <a:srgbClr val="00B0F0"/>
                </a:solidFill>
                <a:latin typeface="Cambria" panose="02040503050406030204" pitchFamily="18" charset="0"/>
              </a:rPr>
              <a:t>/articles/PMC5041048/</a:t>
            </a:r>
            <a:endParaRPr lang="en-US" b="1" dirty="0">
              <a:solidFill>
                <a:srgbClr val="00B0F0"/>
              </a:solidFill>
            </a:endParaRPr>
          </a:p>
        </p:txBody>
      </p:sp>
    </p:spTree>
    <p:extLst>
      <p:ext uri="{BB962C8B-B14F-4D97-AF65-F5344CB8AC3E}">
        <p14:creationId xmlns:p14="http://schemas.microsoft.com/office/powerpoint/2010/main" val="13603946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543C6-8297-2C46-0CC5-F13CBC49F945}"/>
              </a:ext>
            </a:extLst>
          </p:cNvPr>
          <p:cNvSpPr>
            <a:spLocks noGrp="1"/>
          </p:cNvSpPr>
          <p:nvPr>
            <p:ph type="title"/>
          </p:nvPr>
        </p:nvSpPr>
        <p:spPr/>
        <p:txBody>
          <a:bodyPr>
            <a:normAutofit/>
          </a:bodyPr>
          <a:lstStyle/>
          <a:p>
            <a:r>
              <a:rPr lang="en-US" sz="3600" cap="none" dirty="0">
                <a:solidFill>
                  <a:srgbClr val="00B0F0"/>
                </a:solidFill>
                <a:latin typeface="Times New Roman" panose="02020603050405020304" pitchFamily="18" charset="0"/>
                <a:cs typeface="Times New Roman" panose="02020603050405020304" pitchFamily="18" charset="0"/>
              </a:rPr>
              <a:t>Types of audience</a:t>
            </a:r>
          </a:p>
        </p:txBody>
      </p:sp>
      <p:sp>
        <p:nvSpPr>
          <p:cNvPr id="3" name="Content Placeholder 2">
            <a:extLst>
              <a:ext uri="{FF2B5EF4-FFF2-40B4-BE49-F238E27FC236}">
                <a16:creationId xmlns:a16="http://schemas.microsoft.com/office/drawing/2014/main" id="{51686793-C019-6941-9607-C75F2EE79570}"/>
              </a:ext>
            </a:extLst>
          </p:cNvPr>
          <p:cNvSpPr>
            <a:spLocks noGrp="1"/>
          </p:cNvSpPr>
          <p:nvPr>
            <p:ph idx="1"/>
          </p:nvPr>
        </p:nvSpPr>
        <p:spPr/>
        <p:txBody>
          <a:bodyPr>
            <a:normAutofit/>
          </a:bodyPr>
          <a:lstStyle/>
          <a:p>
            <a:r>
              <a:rPr lang="en-US" sz="3600" dirty="0">
                <a:solidFill>
                  <a:srgbClr val="0070C0"/>
                </a:solidFill>
                <a:latin typeface="Times New Roman" panose="02020603050405020304" pitchFamily="18" charset="0"/>
                <a:cs typeface="Times New Roman" panose="02020603050405020304" pitchFamily="18" charset="0"/>
              </a:rPr>
              <a:t>Analysts</a:t>
            </a:r>
          </a:p>
        </p:txBody>
      </p:sp>
    </p:spTree>
    <p:extLst>
      <p:ext uri="{BB962C8B-B14F-4D97-AF65-F5344CB8AC3E}">
        <p14:creationId xmlns:p14="http://schemas.microsoft.com/office/powerpoint/2010/main" val="20975156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A8834-B17C-BFCA-1BC3-9ED739D0A3AE}"/>
              </a:ext>
            </a:extLst>
          </p:cNvPr>
          <p:cNvSpPr>
            <a:spLocks noGrp="1"/>
          </p:cNvSpPr>
          <p:nvPr>
            <p:ph type="title"/>
          </p:nvPr>
        </p:nvSpPr>
        <p:spPr/>
        <p:txBody>
          <a:bodyPr>
            <a:normAutofit/>
          </a:bodyPr>
          <a:lstStyle/>
          <a:p>
            <a:r>
              <a:rPr lang="en-US" sz="4000" cap="none" dirty="0">
                <a:solidFill>
                  <a:srgbClr val="00B0F0"/>
                </a:solidFill>
              </a:rPr>
              <a:t>About VAERS data</a:t>
            </a:r>
          </a:p>
        </p:txBody>
      </p:sp>
      <p:sp>
        <p:nvSpPr>
          <p:cNvPr id="3" name="Content Placeholder 2">
            <a:extLst>
              <a:ext uri="{FF2B5EF4-FFF2-40B4-BE49-F238E27FC236}">
                <a16:creationId xmlns:a16="http://schemas.microsoft.com/office/drawing/2014/main" id="{116EE174-5733-E761-A68F-EDD90EC674CD}"/>
              </a:ext>
            </a:extLst>
          </p:cNvPr>
          <p:cNvSpPr>
            <a:spLocks noGrp="1"/>
          </p:cNvSpPr>
          <p:nvPr>
            <p:ph idx="1"/>
          </p:nvPr>
        </p:nvSpPr>
        <p:spPr/>
        <p:txBody>
          <a:bodyPr/>
          <a:lstStyle/>
          <a:p>
            <a:r>
              <a:rPr lang="en-US" i="0" dirty="0">
                <a:effectLst/>
                <a:latin typeface="Times New Roman" panose="02020603050405020304" pitchFamily="18" charset="0"/>
                <a:cs typeface="Times New Roman" panose="02020603050405020304" pitchFamily="18" charset="0"/>
              </a:rPr>
              <a:t>VAERS data is accessible by downloading raw data in comma-separated value (CSV) files for import into a database, spreadsheet, or text editing program, or by using the CDC WONDER online search tool.</a:t>
            </a:r>
          </a:p>
          <a:p>
            <a:r>
              <a:rPr lang="en-US" i="0" dirty="0">
                <a:effectLst/>
                <a:latin typeface="Times New Roman" panose="02020603050405020304" pitchFamily="18" charset="0"/>
                <a:cs typeface="Times New Roman" panose="02020603050405020304" pitchFamily="18" charset="0"/>
              </a:rPr>
              <a:t>VAERS accepts reports of adverse events that occur following vaccination. Anyone, including Healthcare providers, vaccine manufacturers, and the public can submit reports to the system. While very important in monitoring vaccine safety, VAERS reports alone cannot be used to determine if a vaccine caused or contributed to an adverse event or illness.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34347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3E381-F873-D4E1-1F70-EA41695761F9}"/>
              </a:ext>
            </a:extLst>
          </p:cNvPr>
          <p:cNvSpPr>
            <a:spLocks noGrp="1"/>
          </p:cNvSpPr>
          <p:nvPr>
            <p:ph type="title"/>
          </p:nvPr>
        </p:nvSpPr>
        <p:spPr/>
        <p:txBody>
          <a:bodyPr/>
          <a:lstStyle/>
          <a:p>
            <a:r>
              <a:rPr lang="en-US" cap="none" dirty="0">
                <a:solidFill>
                  <a:srgbClr val="00B0F0"/>
                </a:solidFill>
              </a:rPr>
              <a:t>								continue…</a:t>
            </a:r>
          </a:p>
        </p:txBody>
      </p:sp>
      <p:sp>
        <p:nvSpPr>
          <p:cNvPr id="3" name="Content Placeholder 2">
            <a:extLst>
              <a:ext uri="{FF2B5EF4-FFF2-40B4-BE49-F238E27FC236}">
                <a16:creationId xmlns:a16="http://schemas.microsoft.com/office/drawing/2014/main" id="{8BF4FFC7-98F0-55F9-47A2-D6B88F7D1B7E}"/>
              </a:ext>
            </a:extLst>
          </p:cNvPr>
          <p:cNvSpPr>
            <a:spLocks noGrp="1"/>
          </p:cNvSpPr>
          <p:nvPr>
            <p:ph idx="1"/>
          </p:nvPr>
        </p:nvSpPr>
        <p:spPr/>
        <p:txBody>
          <a:bodyPr>
            <a:noAutofit/>
          </a:bodyPr>
          <a:lstStyle/>
          <a:p>
            <a:r>
              <a:rPr lang="en-US" i="0" dirty="0">
                <a:effectLst/>
                <a:latin typeface="Times New Roman" panose="02020603050405020304" pitchFamily="18" charset="0"/>
                <a:cs typeface="Times New Roman" panose="02020603050405020304" pitchFamily="18" charset="0"/>
              </a:rPr>
              <a:t>VAERS data are limited to vaccine adverse event reports received between 1990 and the most recent date for which data are available.</a:t>
            </a:r>
          </a:p>
          <a:p>
            <a:r>
              <a:rPr lang="en-US" i="0" dirty="0">
                <a:effectLst/>
                <a:latin typeface="Times New Roman" panose="02020603050405020304" pitchFamily="18" charset="0"/>
                <a:cs typeface="Times New Roman" panose="02020603050405020304" pitchFamily="18" charset="0"/>
              </a:rPr>
              <a:t>The number of reports alone cannot be interpreted as evidence of a causal association between a vaccine and an adverse event, or as evidence about the existence, severity, frequency, or rates of problems associated with vaccines.</a:t>
            </a:r>
          </a:p>
          <a:p>
            <a:r>
              <a:rPr lang="en-US" dirty="0">
                <a:latin typeface="Times New Roman" panose="02020603050405020304" pitchFamily="18" charset="0"/>
                <a:cs typeface="Times New Roman" panose="02020603050405020304" pitchFamily="18" charset="0"/>
              </a:rPr>
              <a:t>Adverse events reported in the VAERS data do not necessarily be the </a:t>
            </a:r>
            <a:r>
              <a:rPr lang="en-US" dirty="0" err="1">
                <a:latin typeface="Times New Roman" panose="02020603050405020304" pitchFamily="18" charset="0"/>
                <a:cs typeface="Times New Roman" panose="02020603050405020304" pitchFamily="18" charset="0"/>
              </a:rPr>
              <a:t>casuality</a:t>
            </a:r>
            <a:r>
              <a:rPr lang="en-US" dirty="0">
                <a:latin typeface="Times New Roman" panose="02020603050405020304" pitchFamily="18" charset="0"/>
                <a:cs typeface="Times New Roman" panose="02020603050405020304" pitchFamily="18" charset="0"/>
              </a:rPr>
              <a:t> associated with the vaccines.</a:t>
            </a:r>
          </a:p>
        </p:txBody>
      </p:sp>
    </p:spTree>
    <p:extLst>
      <p:ext uri="{BB962C8B-B14F-4D97-AF65-F5344CB8AC3E}">
        <p14:creationId xmlns:p14="http://schemas.microsoft.com/office/powerpoint/2010/main" val="4023183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89C65-B785-F77C-051A-31C94C1FC2D3}"/>
              </a:ext>
            </a:extLst>
          </p:cNvPr>
          <p:cNvSpPr>
            <a:spLocks noGrp="1"/>
          </p:cNvSpPr>
          <p:nvPr>
            <p:ph type="title"/>
          </p:nvPr>
        </p:nvSpPr>
        <p:spPr/>
        <p:txBody>
          <a:bodyPr>
            <a:normAutofit/>
          </a:bodyPr>
          <a:lstStyle/>
          <a:p>
            <a:r>
              <a:rPr lang="en-US" sz="3600" cap="none" dirty="0">
                <a:solidFill>
                  <a:srgbClr val="00B0F0"/>
                </a:solidFill>
                <a:latin typeface="Times New Roman" panose="02020603050405020304" pitchFamily="18" charset="0"/>
                <a:cs typeface="Times New Roman" panose="02020603050405020304" pitchFamily="18" charset="0"/>
              </a:rPr>
              <a:t>Presentation slides consists of following features:</a:t>
            </a:r>
          </a:p>
        </p:txBody>
      </p:sp>
      <p:sp>
        <p:nvSpPr>
          <p:cNvPr id="3" name="Content Placeholder 2">
            <a:extLst>
              <a:ext uri="{FF2B5EF4-FFF2-40B4-BE49-F238E27FC236}">
                <a16:creationId xmlns:a16="http://schemas.microsoft.com/office/drawing/2014/main" id="{847A89BF-6290-39DA-74BE-BAB9E8DB624B}"/>
              </a:ext>
            </a:extLst>
          </p:cNvPr>
          <p:cNvSpPr>
            <a:spLocks noGrp="1"/>
          </p:cNvSpPr>
          <p:nvPr>
            <p:ph idx="1"/>
          </p:nvPr>
        </p:nvSpPr>
        <p:spPr>
          <a:xfrm>
            <a:off x="1451579" y="1853754"/>
            <a:ext cx="9603275" cy="3612591"/>
          </a:xfrm>
        </p:spPr>
        <p:txBody>
          <a:bodyPr/>
          <a:lstStyle/>
          <a:p>
            <a:r>
              <a:rPr lang="en-US" dirty="0"/>
              <a:t>Percentage of adverse events reported from 1990-2022.</a:t>
            </a:r>
          </a:p>
          <a:p>
            <a:r>
              <a:rPr lang="en-US" dirty="0"/>
              <a:t>Top adverse events causing vaccines</a:t>
            </a:r>
          </a:p>
          <a:p>
            <a:r>
              <a:rPr lang="en-US" dirty="0"/>
              <a:t>The distribution reports by gender-wise.</a:t>
            </a:r>
          </a:p>
          <a:p>
            <a:r>
              <a:rPr lang="en-US" dirty="0"/>
              <a:t>The distribution of adverse events by age-wise(children, general, elderly).</a:t>
            </a:r>
          </a:p>
          <a:p>
            <a:r>
              <a:rPr lang="en-US" dirty="0"/>
              <a:t>Percentage of adverse events integrating age and gender.</a:t>
            </a:r>
          </a:p>
          <a:p>
            <a:endParaRPr lang="en-US" dirty="0"/>
          </a:p>
          <a:p>
            <a:endParaRPr lang="en-US" dirty="0"/>
          </a:p>
        </p:txBody>
      </p:sp>
    </p:spTree>
    <p:extLst>
      <p:ext uri="{BB962C8B-B14F-4D97-AF65-F5344CB8AC3E}">
        <p14:creationId xmlns:p14="http://schemas.microsoft.com/office/powerpoint/2010/main" val="5373396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C92C9-9887-8D2B-930F-6AE0BB8A2A12}"/>
              </a:ext>
            </a:extLst>
          </p:cNvPr>
          <p:cNvSpPr>
            <a:spLocks noGrp="1"/>
          </p:cNvSpPr>
          <p:nvPr>
            <p:ph type="title"/>
          </p:nvPr>
        </p:nvSpPr>
        <p:spPr/>
        <p:txBody>
          <a:bodyPr>
            <a:noAutofit/>
          </a:bodyPr>
          <a:lstStyle/>
          <a:p>
            <a:r>
              <a:rPr lang="en-US" sz="3600" cap="none" dirty="0">
                <a:solidFill>
                  <a:srgbClr val="00B0F0"/>
                </a:solidFill>
                <a:latin typeface="Times New Roman" panose="02020603050405020304" pitchFamily="18" charset="0"/>
                <a:cs typeface="Times New Roman" panose="02020603050405020304" pitchFamily="18" charset="0"/>
              </a:rPr>
              <a:t>Percentage of adverse events in vaccines gender wise </a:t>
            </a:r>
          </a:p>
        </p:txBody>
      </p:sp>
      <p:pic>
        <p:nvPicPr>
          <p:cNvPr id="5" name="Content Placeholder 4" descr="Chart&#10;&#10;Description automatically generated with medium confidence">
            <a:extLst>
              <a:ext uri="{FF2B5EF4-FFF2-40B4-BE49-F238E27FC236}">
                <a16:creationId xmlns:a16="http://schemas.microsoft.com/office/drawing/2014/main" id="{ACB6F15C-A7A2-AAE1-DBAF-0FEDE1A526BC}"/>
              </a:ext>
            </a:extLst>
          </p:cNvPr>
          <p:cNvPicPr>
            <a:picLocks noGrp="1" noChangeAspect="1"/>
          </p:cNvPicPr>
          <p:nvPr>
            <p:ph idx="1"/>
          </p:nvPr>
        </p:nvPicPr>
        <p:blipFill>
          <a:blip r:embed="rId2"/>
          <a:stretch>
            <a:fillRect/>
          </a:stretch>
        </p:blipFill>
        <p:spPr>
          <a:xfrm>
            <a:off x="1425559" y="1853754"/>
            <a:ext cx="8458199" cy="3896995"/>
          </a:xfrm>
        </p:spPr>
      </p:pic>
      <p:sp>
        <p:nvSpPr>
          <p:cNvPr id="4" name="TextBox 3">
            <a:extLst>
              <a:ext uri="{FF2B5EF4-FFF2-40B4-BE49-F238E27FC236}">
                <a16:creationId xmlns:a16="http://schemas.microsoft.com/office/drawing/2014/main" id="{EADE6F48-08AF-521D-1079-7CE3DA699747}"/>
              </a:ext>
            </a:extLst>
          </p:cNvPr>
          <p:cNvSpPr txBox="1"/>
          <p:nvPr/>
        </p:nvSpPr>
        <p:spPr>
          <a:xfrm>
            <a:off x="2610555" y="5728453"/>
            <a:ext cx="6101644" cy="369332"/>
          </a:xfrm>
          <a:prstGeom prst="rect">
            <a:avLst/>
          </a:prstGeom>
          <a:noFill/>
        </p:spPr>
        <p:txBody>
          <a:bodyPr wrap="square">
            <a:spAutoFit/>
          </a:bodyPr>
          <a:lstStyle/>
          <a:p>
            <a:r>
              <a:rPr lang="en-US" sz="1800" cap="none" dirty="0"/>
              <a:t>source of data: CDC website: </a:t>
            </a:r>
            <a:r>
              <a:rPr lang="en-US" sz="1800" cap="none" dirty="0">
                <a:hlinkClick r:id="rId3">
                  <a:extLst>
                    <a:ext uri="{A12FA001-AC4F-418D-AE19-62706E023703}">
                      <ahyp:hlinkClr xmlns:ahyp="http://schemas.microsoft.com/office/drawing/2018/hyperlinkcolor" val="tx"/>
                    </a:ext>
                  </a:extLst>
                </a:hlinkClick>
              </a:rPr>
              <a:t>http://wonders.cdc.gov/vaers.html</a:t>
            </a:r>
            <a:endParaRPr lang="en-US" dirty="0"/>
          </a:p>
        </p:txBody>
      </p:sp>
      <p:sp>
        <p:nvSpPr>
          <p:cNvPr id="7" name="TextBox 6">
            <a:extLst>
              <a:ext uri="{FF2B5EF4-FFF2-40B4-BE49-F238E27FC236}">
                <a16:creationId xmlns:a16="http://schemas.microsoft.com/office/drawing/2014/main" id="{FB886225-69AD-0625-E678-D5DEF2B5DB38}"/>
              </a:ext>
            </a:extLst>
          </p:cNvPr>
          <p:cNvSpPr txBox="1"/>
          <p:nvPr/>
        </p:nvSpPr>
        <p:spPr>
          <a:xfrm>
            <a:off x="7468529" y="95236"/>
            <a:ext cx="6105292" cy="461665"/>
          </a:xfrm>
          <a:prstGeom prst="rect">
            <a:avLst/>
          </a:prstGeom>
          <a:noFill/>
        </p:spPr>
        <p:txBody>
          <a:bodyPr wrap="square">
            <a:spAutoFit/>
          </a:bodyPr>
          <a:lstStyle/>
          <a:p>
            <a:pPr algn="ctr"/>
            <a:r>
              <a:rPr lang="en-US" sz="2400" dirty="0"/>
              <a:t>Figure 1</a:t>
            </a:r>
          </a:p>
        </p:txBody>
      </p:sp>
    </p:spTree>
    <p:extLst>
      <p:ext uri="{BB962C8B-B14F-4D97-AF65-F5344CB8AC3E}">
        <p14:creationId xmlns:p14="http://schemas.microsoft.com/office/powerpoint/2010/main" val="41936402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75E70-FF92-65CA-D7F5-C8AAAB494BEE}"/>
              </a:ext>
            </a:extLst>
          </p:cNvPr>
          <p:cNvSpPr>
            <a:spLocks noGrp="1"/>
          </p:cNvSpPr>
          <p:nvPr>
            <p:ph type="title"/>
          </p:nvPr>
        </p:nvSpPr>
        <p:spPr/>
        <p:txBody>
          <a:bodyPr>
            <a:normAutofit/>
          </a:bodyPr>
          <a:lstStyle/>
          <a:p>
            <a:r>
              <a:rPr lang="en-US" sz="3600" cap="none" dirty="0">
                <a:solidFill>
                  <a:srgbClr val="00B0F0"/>
                </a:solidFill>
                <a:latin typeface="Times New Roman" panose="02020603050405020304" pitchFamily="18" charset="0"/>
                <a:cs typeface="Times New Roman" panose="02020603050405020304" pitchFamily="18" charset="0"/>
              </a:rPr>
              <a:t>Percent adverse event age-wise</a:t>
            </a:r>
          </a:p>
        </p:txBody>
      </p:sp>
      <p:pic>
        <p:nvPicPr>
          <p:cNvPr id="5" name="Content Placeholder 4" descr="Chart, bar chart&#10;&#10;Description automatically generated">
            <a:extLst>
              <a:ext uri="{FF2B5EF4-FFF2-40B4-BE49-F238E27FC236}">
                <a16:creationId xmlns:a16="http://schemas.microsoft.com/office/drawing/2014/main" id="{D06D1432-67FC-4E96-D163-A2BE43C25C33}"/>
              </a:ext>
            </a:extLst>
          </p:cNvPr>
          <p:cNvPicPr>
            <a:picLocks noGrp="1" noChangeAspect="1"/>
          </p:cNvPicPr>
          <p:nvPr>
            <p:ph idx="1"/>
          </p:nvPr>
        </p:nvPicPr>
        <p:blipFill>
          <a:blip r:embed="rId2"/>
          <a:stretch>
            <a:fillRect/>
          </a:stretch>
        </p:blipFill>
        <p:spPr>
          <a:xfrm>
            <a:off x="1594469" y="1853754"/>
            <a:ext cx="9317494" cy="3896995"/>
          </a:xfrm>
        </p:spPr>
      </p:pic>
      <p:sp>
        <p:nvSpPr>
          <p:cNvPr id="4" name="TextBox 3">
            <a:extLst>
              <a:ext uri="{FF2B5EF4-FFF2-40B4-BE49-F238E27FC236}">
                <a16:creationId xmlns:a16="http://schemas.microsoft.com/office/drawing/2014/main" id="{C2795EB6-A677-601F-39A6-A3622A99EADF}"/>
              </a:ext>
            </a:extLst>
          </p:cNvPr>
          <p:cNvSpPr txBox="1"/>
          <p:nvPr/>
        </p:nvSpPr>
        <p:spPr>
          <a:xfrm>
            <a:off x="1594469" y="5750749"/>
            <a:ext cx="6101644" cy="369332"/>
          </a:xfrm>
          <a:prstGeom prst="rect">
            <a:avLst/>
          </a:prstGeom>
          <a:noFill/>
        </p:spPr>
        <p:txBody>
          <a:bodyPr wrap="square">
            <a:spAutoFit/>
          </a:bodyPr>
          <a:lstStyle/>
          <a:p>
            <a:r>
              <a:rPr lang="en-US" sz="1800" cap="none" dirty="0"/>
              <a:t>source of data: CDC website: </a:t>
            </a:r>
            <a:r>
              <a:rPr lang="en-US" sz="1800" cap="none" dirty="0">
                <a:hlinkClick r:id="rId3">
                  <a:extLst>
                    <a:ext uri="{A12FA001-AC4F-418D-AE19-62706E023703}">
                      <ahyp:hlinkClr xmlns:ahyp="http://schemas.microsoft.com/office/drawing/2018/hyperlinkcolor" val="tx"/>
                    </a:ext>
                  </a:extLst>
                </a:hlinkClick>
              </a:rPr>
              <a:t>http://wonders.cdc.gov/vaers.html</a:t>
            </a:r>
            <a:endParaRPr lang="en-US" dirty="0"/>
          </a:p>
        </p:txBody>
      </p:sp>
      <p:sp>
        <p:nvSpPr>
          <p:cNvPr id="6" name="TextBox 5">
            <a:extLst>
              <a:ext uri="{FF2B5EF4-FFF2-40B4-BE49-F238E27FC236}">
                <a16:creationId xmlns:a16="http://schemas.microsoft.com/office/drawing/2014/main" id="{0D795F86-6D56-0ABE-EFBB-E8CA49685EA0}"/>
              </a:ext>
            </a:extLst>
          </p:cNvPr>
          <p:cNvSpPr txBox="1"/>
          <p:nvPr/>
        </p:nvSpPr>
        <p:spPr>
          <a:xfrm>
            <a:off x="7696113" y="65855"/>
            <a:ext cx="6099716" cy="461665"/>
          </a:xfrm>
          <a:prstGeom prst="rect">
            <a:avLst/>
          </a:prstGeom>
          <a:noFill/>
        </p:spPr>
        <p:txBody>
          <a:bodyPr wrap="square">
            <a:spAutoFit/>
          </a:bodyPr>
          <a:lstStyle/>
          <a:p>
            <a:pPr algn="ctr"/>
            <a:r>
              <a:rPr lang="en-US" sz="2400" dirty="0"/>
              <a:t>Figure 2</a:t>
            </a:r>
          </a:p>
        </p:txBody>
      </p:sp>
    </p:spTree>
    <p:extLst>
      <p:ext uri="{BB962C8B-B14F-4D97-AF65-F5344CB8AC3E}">
        <p14:creationId xmlns:p14="http://schemas.microsoft.com/office/powerpoint/2010/main" val="33304025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3F827-4BBD-C9A5-21E8-8E0EFA868AEE}"/>
              </a:ext>
            </a:extLst>
          </p:cNvPr>
          <p:cNvSpPr>
            <a:spLocks noGrp="1"/>
          </p:cNvSpPr>
          <p:nvPr>
            <p:ph type="title"/>
          </p:nvPr>
        </p:nvSpPr>
        <p:spPr>
          <a:xfrm>
            <a:off x="1451579" y="804519"/>
            <a:ext cx="9603275" cy="1049235"/>
          </a:xfrm>
        </p:spPr>
        <p:txBody>
          <a:bodyPr>
            <a:normAutofit fontScale="90000"/>
          </a:bodyPr>
          <a:lstStyle/>
          <a:p>
            <a:r>
              <a:rPr lang="en-US" sz="3600" cap="none" dirty="0">
                <a:solidFill>
                  <a:srgbClr val="00B0F0"/>
                </a:solidFill>
                <a:latin typeface="Times New Roman" panose="02020603050405020304" pitchFamily="18" charset="0"/>
                <a:cs typeface="Times New Roman" panose="02020603050405020304" pitchFamily="18" charset="0"/>
              </a:rPr>
              <a:t>H</a:t>
            </a:r>
            <a:r>
              <a:rPr lang="en-US" sz="3600" i="0" cap="none" dirty="0">
                <a:solidFill>
                  <a:srgbClr val="00B0F0"/>
                </a:solidFill>
                <a:effectLst/>
                <a:latin typeface="Times New Roman" panose="02020603050405020304" pitchFamily="18" charset="0"/>
                <a:cs typeface="Times New Roman" panose="02020603050405020304" pitchFamily="18" charset="0"/>
              </a:rPr>
              <a:t>ow effective vaccines have been against major diseases in America</a:t>
            </a:r>
            <a:br>
              <a:rPr lang="en-US" sz="2200" i="0" cap="none" dirty="0">
                <a:solidFill>
                  <a:srgbClr val="002060"/>
                </a:solidFill>
                <a:effectLst/>
                <a:latin typeface="Akkurat"/>
              </a:rPr>
            </a:br>
            <a:br>
              <a:rPr lang="en-US" sz="2200" dirty="0">
                <a:solidFill>
                  <a:srgbClr val="002060"/>
                </a:solidFill>
              </a:rPr>
            </a:br>
            <a:endParaRPr lang="en-US" sz="2200" dirty="0">
              <a:solidFill>
                <a:srgbClr val="002060"/>
              </a:solidFill>
            </a:endParaRPr>
          </a:p>
        </p:txBody>
      </p:sp>
      <p:sp>
        <p:nvSpPr>
          <p:cNvPr id="9" name="Content Placeholder 8">
            <a:extLst>
              <a:ext uri="{FF2B5EF4-FFF2-40B4-BE49-F238E27FC236}">
                <a16:creationId xmlns:a16="http://schemas.microsoft.com/office/drawing/2014/main" id="{93A4932C-0D35-B96B-2B5B-E133F206A5E5}"/>
              </a:ext>
            </a:extLst>
          </p:cNvPr>
          <p:cNvSpPr>
            <a:spLocks noGrp="1"/>
          </p:cNvSpPr>
          <p:nvPr>
            <p:ph idx="1"/>
          </p:nvPr>
        </p:nvSpPr>
        <p:spPr>
          <a:xfrm>
            <a:off x="1451579" y="2015734"/>
            <a:ext cx="4158849" cy="3450613"/>
          </a:xfrm>
        </p:spPr>
        <p:txBody>
          <a:bodyPr>
            <a:normAutofit/>
          </a:bodyPr>
          <a:lstStyle/>
          <a:p>
            <a:r>
              <a:rPr lang="en-US" dirty="0"/>
              <a:t>Vaccines prevent diseases.</a:t>
            </a:r>
          </a:p>
          <a:p>
            <a:r>
              <a:rPr lang="en-US" dirty="0"/>
              <a:t>Healthcare workers should educate patients.</a:t>
            </a:r>
          </a:p>
        </p:txBody>
      </p:sp>
      <p:grpSp>
        <p:nvGrpSpPr>
          <p:cNvPr id="12" name="Group 11">
            <a:extLst>
              <a:ext uri="{FF2B5EF4-FFF2-40B4-BE49-F238E27FC236}">
                <a16:creationId xmlns:a16="http://schemas.microsoft.com/office/drawing/2014/main" id="{F7C65FA4-631C-444F-89AA-F891363CC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9823" y="2012810"/>
            <a:ext cx="4948659" cy="3453535"/>
            <a:chOff x="7807230" y="2012810"/>
            <a:chExt cx="3251252" cy="3459865"/>
          </a:xfrm>
        </p:grpSpPr>
        <p:sp>
          <p:nvSpPr>
            <p:cNvPr id="13" name="Rectangle 12">
              <a:extLst>
                <a:ext uri="{FF2B5EF4-FFF2-40B4-BE49-F238E27FC236}">
                  <a16:creationId xmlns:a16="http://schemas.microsoft.com/office/drawing/2014/main" id="{353C58CC-6818-48FD-9CE0-B43BF88B7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B2694E9-2175-4647-803A-3AD63554C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solidFill>
              <a:schemeClr val="bg1"/>
            </a:soli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Content Placeholder 4">
            <a:extLst>
              <a:ext uri="{FF2B5EF4-FFF2-40B4-BE49-F238E27FC236}">
                <a16:creationId xmlns:a16="http://schemas.microsoft.com/office/drawing/2014/main" id="{87B1EE0A-91C4-76C7-DEF7-6007690BB5E2}"/>
              </a:ext>
            </a:extLst>
          </p:cNvPr>
          <p:cNvPicPr>
            <a:picLocks noChangeAspect="1"/>
          </p:cNvPicPr>
          <p:nvPr/>
        </p:nvPicPr>
        <p:blipFill>
          <a:blip r:embed="rId2"/>
          <a:stretch>
            <a:fillRect/>
          </a:stretch>
        </p:blipFill>
        <p:spPr>
          <a:xfrm>
            <a:off x="6254044" y="2358023"/>
            <a:ext cx="4637085" cy="2756788"/>
          </a:xfrm>
          <a:prstGeom prst="rect">
            <a:avLst/>
          </a:prstGeom>
        </p:spPr>
      </p:pic>
      <p:sp>
        <p:nvSpPr>
          <p:cNvPr id="3" name="TextBox 2">
            <a:extLst>
              <a:ext uri="{FF2B5EF4-FFF2-40B4-BE49-F238E27FC236}">
                <a16:creationId xmlns:a16="http://schemas.microsoft.com/office/drawing/2014/main" id="{E69D82C1-B0AE-ED27-33D0-37B2C5C6A168}"/>
              </a:ext>
            </a:extLst>
          </p:cNvPr>
          <p:cNvSpPr txBox="1"/>
          <p:nvPr/>
        </p:nvSpPr>
        <p:spPr>
          <a:xfrm>
            <a:off x="3733800" y="5684149"/>
            <a:ext cx="7620000" cy="369332"/>
          </a:xfrm>
          <a:prstGeom prst="rect">
            <a:avLst/>
          </a:prstGeom>
          <a:noFill/>
        </p:spPr>
        <p:txBody>
          <a:bodyPr wrap="square" rtlCol="0">
            <a:spAutoFit/>
          </a:bodyPr>
          <a:lstStyle/>
          <a:p>
            <a:r>
              <a:rPr lang="en-US" b="1" dirty="0">
                <a:solidFill>
                  <a:srgbClr val="00B0F0"/>
                </a:solidFill>
              </a:rPr>
              <a:t>Source: Center for Disease control and prevention</a:t>
            </a:r>
          </a:p>
        </p:txBody>
      </p:sp>
    </p:spTree>
    <p:extLst>
      <p:ext uri="{BB962C8B-B14F-4D97-AF65-F5344CB8AC3E}">
        <p14:creationId xmlns:p14="http://schemas.microsoft.com/office/powerpoint/2010/main" val="30818810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C1C83-9970-7BAE-D8C4-796BC443BA97}"/>
              </a:ext>
            </a:extLst>
          </p:cNvPr>
          <p:cNvSpPr>
            <a:spLocks noGrp="1"/>
          </p:cNvSpPr>
          <p:nvPr>
            <p:ph type="title"/>
          </p:nvPr>
        </p:nvSpPr>
        <p:spPr/>
        <p:txBody>
          <a:bodyPr>
            <a:normAutofit/>
          </a:bodyPr>
          <a:lstStyle/>
          <a:p>
            <a:r>
              <a:rPr lang="en-US" sz="3600" cap="none" dirty="0">
                <a:solidFill>
                  <a:srgbClr val="00B0F0"/>
                </a:solidFill>
                <a:latin typeface="Times New Roman" panose="02020603050405020304" pitchFamily="18" charset="0"/>
                <a:cs typeface="Times New Roman" panose="02020603050405020304" pitchFamily="18" charset="0"/>
              </a:rPr>
              <a:t>Age and gender-wise adverse events</a:t>
            </a:r>
          </a:p>
        </p:txBody>
      </p:sp>
      <p:pic>
        <p:nvPicPr>
          <p:cNvPr id="5" name="Content Placeholder 4" descr="Chart, bar chart&#10;&#10;Description automatically generated">
            <a:extLst>
              <a:ext uri="{FF2B5EF4-FFF2-40B4-BE49-F238E27FC236}">
                <a16:creationId xmlns:a16="http://schemas.microsoft.com/office/drawing/2014/main" id="{B650029A-E45D-3D13-7372-99AC6BA221B7}"/>
              </a:ext>
            </a:extLst>
          </p:cNvPr>
          <p:cNvPicPr>
            <a:picLocks noGrp="1" noChangeAspect="1"/>
          </p:cNvPicPr>
          <p:nvPr>
            <p:ph idx="1"/>
          </p:nvPr>
        </p:nvPicPr>
        <p:blipFill>
          <a:blip r:embed="rId2"/>
          <a:stretch>
            <a:fillRect/>
          </a:stretch>
        </p:blipFill>
        <p:spPr>
          <a:xfrm>
            <a:off x="1630680" y="2016124"/>
            <a:ext cx="9603274" cy="3805555"/>
          </a:xfrm>
        </p:spPr>
      </p:pic>
      <p:sp>
        <p:nvSpPr>
          <p:cNvPr id="4" name="TextBox 3">
            <a:extLst>
              <a:ext uri="{FF2B5EF4-FFF2-40B4-BE49-F238E27FC236}">
                <a16:creationId xmlns:a16="http://schemas.microsoft.com/office/drawing/2014/main" id="{8F4EF440-797F-00E1-F61E-3BDE2BA82238}"/>
              </a:ext>
            </a:extLst>
          </p:cNvPr>
          <p:cNvSpPr txBox="1"/>
          <p:nvPr/>
        </p:nvSpPr>
        <p:spPr>
          <a:xfrm>
            <a:off x="1630680" y="5799383"/>
            <a:ext cx="6101644" cy="369332"/>
          </a:xfrm>
          <a:prstGeom prst="rect">
            <a:avLst/>
          </a:prstGeom>
          <a:noFill/>
        </p:spPr>
        <p:txBody>
          <a:bodyPr wrap="square">
            <a:spAutoFit/>
          </a:bodyPr>
          <a:lstStyle/>
          <a:p>
            <a:r>
              <a:rPr lang="en-US" sz="1800" cap="none" dirty="0"/>
              <a:t>source of data: CDC website: </a:t>
            </a:r>
            <a:r>
              <a:rPr lang="en-US" sz="1800" cap="none" dirty="0">
                <a:hlinkClick r:id="rId3">
                  <a:extLst>
                    <a:ext uri="{A12FA001-AC4F-418D-AE19-62706E023703}">
                      <ahyp:hlinkClr xmlns:ahyp="http://schemas.microsoft.com/office/drawing/2018/hyperlinkcolor" val="tx"/>
                    </a:ext>
                  </a:extLst>
                </a:hlinkClick>
              </a:rPr>
              <a:t>http://wonders.cdc.gov/vaers.html</a:t>
            </a:r>
            <a:endParaRPr lang="en-US" dirty="0"/>
          </a:p>
        </p:txBody>
      </p:sp>
      <p:sp>
        <p:nvSpPr>
          <p:cNvPr id="6" name="TextBox 5">
            <a:extLst>
              <a:ext uri="{FF2B5EF4-FFF2-40B4-BE49-F238E27FC236}">
                <a16:creationId xmlns:a16="http://schemas.microsoft.com/office/drawing/2014/main" id="{9861935B-25AB-0C31-7077-D0E0C019FC8F}"/>
              </a:ext>
            </a:extLst>
          </p:cNvPr>
          <p:cNvSpPr txBox="1"/>
          <p:nvPr/>
        </p:nvSpPr>
        <p:spPr>
          <a:xfrm>
            <a:off x="7543800" y="88151"/>
            <a:ext cx="6099716" cy="461665"/>
          </a:xfrm>
          <a:prstGeom prst="rect">
            <a:avLst/>
          </a:prstGeom>
          <a:noFill/>
        </p:spPr>
        <p:txBody>
          <a:bodyPr wrap="square">
            <a:spAutoFit/>
          </a:bodyPr>
          <a:lstStyle/>
          <a:p>
            <a:pPr algn="ctr"/>
            <a:r>
              <a:rPr lang="en-US" sz="2400" dirty="0"/>
              <a:t>Figure 3</a:t>
            </a:r>
          </a:p>
        </p:txBody>
      </p:sp>
    </p:spTree>
    <p:extLst>
      <p:ext uri="{BB962C8B-B14F-4D97-AF65-F5344CB8AC3E}">
        <p14:creationId xmlns:p14="http://schemas.microsoft.com/office/powerpoint/2010/main" val="3116919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FEEA2-D90E-950E-F172-0C7A4D2D9F61}"/>
              </a:ext>
            </a:extLst>
          </p:cNvPr>
          <p:cNvSpPr>
            <a:spLocks noGrp="1"/>
          </p:cNvSpPr>
          <p:nvPr>
            <p:ph type="title"/>
          </p:nvPr>
        </p:nvSpPr>
        <p:spPr/>
        <p:txBody>
          <a:bodyPr>
            <a:noAutofit/>
          </a:bodyPr>
          <a:lstStyle/>
          <a:p>
            <a:r>
              <a:rPr lang="en-US" sz="3600" cap="none" dirty="0">
                <a:solidFill>
                  <a:srgbClr val="00B0F0"/>
                </a:solidFill>
                <a:latin typeface="Times New Roman" panose="02020603050405020304" pitchFamily="18" charset="0"/>
                <a:cs typeface="Times New Roman" panose="02020603050405020304" pitchFamily="18" charset="0"/>
              </a:rPr>
              <a:t>Dashboard presentation for analyst</a:t>
            </a:r>
            <a:br>
              <a:rPr lang="en-US" sz="3600" cap="none" dirty="0">
                <a:solidFill>
                  <a:srgbClr val="00B0F0"/>
                </a:solidFill>
                <a:latin typeface="Times New Roman" panose="02020603050405020304" pitchFamily="18" charset="0"/>
                <a:cs typeface="Times New Roman" panose="02020603050405020304" pitchFamily="18" charset="0"/>
              </a:rPr>
            </a:br>
            <a:endParaRPr lang="en-US" sz="3600" cap="none" dirty="0">
              <a:solidFill>
                <a:srgbClr val="00B0F0"/>
              </a:solidFill>
              <a:latin typeface="Times New Roman" panose="02020603050405020304" pitchFamily="18" charset="0"/>
              <a:cs typeface="Times New Roman" panose="02020603050405020304" pitchFamily="18" charset="0"/>
            </a:endParaRPr>
          </a:p>
        </p:txBody>
      </p:sp>
      <p:pic>
        <p:nvPicPr>
          <p:cNvPr id="5" name="Content Placeholder 4" descr="Chart, bar chart&#10;&#10;Description automatically generated">
            <a:extLst>
              <a:ext uri="{FF2B5EF4-FFF2-40B4-BE49-F238E27FC236}">
                <a16:creationId xmlns:a16="http://schemas.microsoft.com/office/drawing/2014/main" id="{BC39A4A4-084D-0428-5A89-79456FF875BB}"/>
              </a:ext>
            </a:extLst>
          </p:cNvPr>
          <p:cNvPicPr>
            <a:picLocks noGrp="1" noChangeAspect="1"/>
          </p:cNvPicPr>
          <p:nvPr>
            <p:ph idx="1"/>
          </p:nvPr>
        </p:nvPicPr>
        <p:blipFill>
          <a:blip r:embed="rId2"/>
          <a:stretch>
            <a:fillRect/>
          </a:stretch>
        </p:blipFill>
        <p:spPr>
          <a:xfrm>
            <a:off x="1451580" y="2031365"/>
            <a:ext cx="9246900" cy="3424555"/>
          </a:xfrm>
        </p:spPr>
      </p:pic>
      <p:sp>
        <p:nvSpPr>
          <p:cNvPr id="6" name="TextBox 5">
            <a:extLst>
              <a:ext uri="{FF2B5EF4-FFF2-40B4-BE49-F238E27FC236}">
                <a16:creationId xmlns:a16="http://schemas.microsoft.com/office/drawing/2014/main" id="{1007C121-0750-051D-296D-7700AE597F02}"/>
              </a:ext>
            </a:extLst>
          </p:cNvPr>
          <p:cNvSpPr txBox="1"/>
          <p:nvPr/>
        </p:nvSpPr>
        <p:spPr>
          <a:xfrm>
            <a:off x="1276209" y="5455920"/>
            <a:ext cx="9433560" cy="923330"/>
          </a:xfrm>
          <a:prstGeom prst="rect">
            <a:avLst/>
          </a:prstGeom>
          <a:noFill/>
        </p:spPr>
        <p:txBody>
          <a:bodyPr wrap="square" rtlCol="0">
            <a:spAutoFit/>
          </a:bodyPr>
          <a:lstStyle/>
          <a:p>
            <a:r>
              <a:rPr lang="en-US" dirty="0">
                <a:solidFill>
                  <a:schemeClr val="accent6">
                    <a:lumMod val="50000"/>
                  </a:schemeClr>
                </a:solidFill>
              </a:rPr>
              <a:t>S</a:t>
            </a:r>
            <a:r>
              <a:rPr lang="en-US" sz="1800" cap="none" dirty="0">
                <a:solidFill>
                  <a:schemeClr val="accent6">
                    <a:lumMod val="50000"/>
                  </a:schemeClr>
                </a:solidFill>
              </a:rPr>
              <a:t>ource of data: CDC website: </a:t>
            </a:r>
            <a:r>
              <a:rPr lang="en-US" sz="1800" cap="none" dirty="0">
                <a:solidFill>
                  <a:schemeClr val="accent6">
                    <a:lumMod val="50000"/>
                  </a:schemeClr>
                </a:solidFill>
                <a:hlinkClick r:id="rId3">
                  <a:extLst>
                    <a:ext uri="{A12FA001-AC4F-418D-AE19-62706E023703}">
                      <ahyp:hlinkClr xmlns:ahyp="http://schemas.microsoft.com/office/drawing/2018/hyperlinkcolor" val="tx"/>
                    </a:ext>
                  </a:extLst>
                </a:hlinkClick>
              </a:rPr>
              <a:t>http://wonders.cdc.gov/vaers.html</a:t>
            </a:r>
            <a:br>
              <a:rPr lang="en-US" sz="1800" cap="none" dirty="0">
                <a:solidFill>
                  <a:schemeClr val="accent6">
                    <a:lumMod val="50000"/>
                  </a:schemeClr>
                </a:solidFill>
              </a:rPr>
            </a:br>
            <a:r>
              <a:rPr lang="en-US" sz="1800" cap="none" dirty="0">
                <a:solidFill>
                  <a:schemeClr val="accent6">
                    <a:lumMod val="50000"/>
                  </a:schemeClr>
                </a:solidFill>
              </a:rPr>
              <a:t>The interactive Feedback section is present at the bottom of the dashboard for Analysts.</a:t>
            </a:r>
            <a:br>
              <a:rPr lang="en-US" sz="1800" cap="none" dirty="0">
                <a:solidFill>
                  <a:schemeClr val="accent6">
                    <a:lumMod val="50000"/>
                  </a:schemeClr>
                </a:solidFill>
              </a:rPr>
            </a:br>
            <a:endParaRPr lang="en-US" dirty="0">
              <a:solidFill>
                <a:schemeClr val="accent6">
                  <a:lumMod val="50000"/>
                </a:schemeClr>
              </a:solidFill>
            </a:endParaRPr>
          </a:p>
        </p:txBody>
      </p:sp>
    </p:spTree>
    <p:extLst>
      <p:ext uri="{BB962C8B-B14F-4D97-AF65-F5344CB8AC3E}">
        <p14:creationId xmlns:p14="http://schemas.microsoft.com/office/powerpoint/2010/main" val="19977028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A98BF-ACB5-CA54-D41D-AF7181DFAFD1}"/>
              </a:ext>
            </a:extLst>
          </p:cNvPr>
          <p:cNvSpPr>
            <a:spLocks noGrp="1"/>
          </p:cNvSpPr>
          <p:nvPr>
            <p:ph type="title"/>
          </p:nvPr>
        </p:nvSpPr>
        <p:spPr/>
        <p:txBody>
          <a:bodyPr>
            <a:normAutofit/>
          </a:bodyPr>
          <a:lstStyle/>
          <a:p>
            <a:r>
              <a:rPr lang="en-US" sz="3600" cap="none" dirty="0">
                <a:solidFill>
                  <a:srgbClr val="00B0F0"/>
                </a:solidFill>
                <a:latin typeface="Times New Roman" panose="02020603050405020304" pitchFamily="18" charset="0"/>
                <a:cs typeface="Times New Roman" panose="02020603050405020304" pitchFamily="18" charset="0"/>
              </a:rPr>
              <a:t>Results</a:t>
            </a:r>
          </a:p>
        </p:txBody>
      </p:sp>
      <p:sp>
        <p:nvSpPr>
          <p:cNvPr id="3" name="Content Placeholder 2">
            <a:extLst>
              <a:ext uri="{FF2B5EF4-FFF2-40B4-BE49-F238E27FC236}">
                <a16:creationId xmlns:a16="http://schemas.microsoft.com/office/drawing/2014/main" id="{7C279A97-2540-0BCF-1CFC-77ED24BD59C8}"/>
              </a:ext>
            </a:extLst>
          </p:cNvPr>
          <p:cNvSpPr>
            <a:spLocks noGrp="1"/>
          </p:cNvSpPr>
          <p:nvPr>
            <p:ph idx="1"/>
          </p:nvPr>
        </p:nvSpPr>
        <p:spPr/>
        <p:txBody>
          <a:bodyPr>
            <a:normAutofit fontScale="85000" lnSpcReduction="20000"/>
          </a:bodyPr>
          <a:lstStyle/>
          <a:p>
            <a:r>
              <a:rPr lang="en-US" sz="3200" dirty="0">
                <a:latin typeface="Times New Roman" panose="02020603050405020304" pitchFamily="18" charset="0"/>
                <a:cs typeface="Times New Roman" panose="02020603050405020304" pitchFamily="18" charset="0"/>
              </a:rPr>
              <a:t>Figure 1 shows the top 10 vaccines with more adverse events in descending order. The chart also describes the gender-wise distribution of each vaccine with adverse events.</a:t>
            </a:r>
          </a:p>
          <a:p>
            <a:r>
              <a:rPr lang="en-US" sz="3200" dirty="0">
                <a:latin typeface="Times New Roman" panose="02020603050405020304" pitchFamily="18" charset="0"/>
                <a:cs typeface="Times New Roman" panose="02020603050405020304" pitchFamily="18" charset="0"/>
              </a:rPr>
              <a:t>Figure 2 shows the total percentage of adverse events of vaccines age-wise- children(0-5yrs), general(6-59) &amp; elderly(60+).</a:t>
            </a:r>
          </a:p>
          <a:p>
            <a:r>
              <a:rPr lang="en-US" sz="3200" dirty="0">
                <a:latin typeface="Times New Roman" panose="02020603050405020304" pitchFamily="18" charset="0"/>
                <a:cs typeface="Times New Roman" panose="02020603050405020304" pitchFamily="18" charset="0"/>
              </a:rPr>
              <a:t>Figure 3 shows the distribution of the adverse events by age and gender-wise. </a:t>
            </a:r>
          </a:p>
          <a:p>
            <a:endParaRPr lang="en-US" sz="32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9129057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06519-839B-6E3C-4737-D117C2CCD9A2}"/>
              </a:ext>
            </a:extLst>
          </p:cNvPr>
          <p:cNvSpPr>
            <a:spLocks noGrp="1"/>
          </p:cNvSpPr>
          <p:nvPr>
            <p:ph type="title"/>
          </p:nvPr>
        </p:nvSpPr>
        <p:spPr/>
        <p:txBody>
          <a:bodyPr>
            <a:normAutofit/>
          </a:bodyPr>
          <a:lstStyle/>
          <a:p>
            <a:r>
              <a:rPr lang="en-US" sz="3600" cap="none" dirty="0">
                <a:solidFill>
                  <a:srgbClr val="00B0F0"/>
                </a:solidFill>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DCD409B8-C701-4E48-C5DC-50A230B183F8}"/>
              </a:ext>
            </a:extLst>
          </p:cNvPr>
          <p:cNvSpPr>
            <a:spLocks noGrp="1"/>
          </p:cNvSpPr>
          <p:nvPr>
            <p:ph idx="1"/>
          </p:nvPr>
        </p:nvSpPr>
        <p:spPr>
          <a:xfrm>
            <a:off x="1451579" y="2015732"/>
            <a:ext cx="9603275" cy="3593331"/>
          </a:xfrm>
        </p:spPr>
        <p:txBody>
          <a:bodyPr>
            <a:noAutofit/>
          </a:bodyPr>
          <a:lstStyle/>
          <a:p>
            <a:pPr marL="0" indent="0">
              <a:buNone/>
            </a:pPr>
            <a:r>
              <a:rPr lang="en-US" sz="2400" dirty="0">
                <a:latin typeface="Times New Roman" panose="02020603050405020304" pitchFamily="18" charset="0"/>
                <a:cs typeface="Times New Roman" panose="02020603050405020304" pitchFamily="18" charset="0"/>
              </a:rPr>
              <a:t>The VAERS data from CDC provides a huge dataset about the different lists of vaccines and their adverse events(symptoms). Even though the VAERS raw dataset contains errors, some useful valuable insights were seen after analyzing the data through different visualizations. The visualizations were created for the adverse events reported for the list of vaccines and their relationship with age and gender. These visualizations have provided opportunities for other analysts to do more research and find hidden insights from the provided data.</a:t>
            </a:r>
          </a:p>
        </p:txBody>
      </p:sp>
    </p:spTree>
    <p:extLst>
      <p:ext uri="{BB962C8B-B14F-4D97-AF65-F5344CB8AC3E}">
        <p14:creationId xmlns:p14="http://schemas.microsoft.com/office/powerpoint/2010/main" val="33044656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47869-A968-3F5C-7A79-45B8079F8979}"/>
              </a:ext>
            </a:extLst>
          </p:cNvPr>
          <p:cNvSpPr>
            <a:spLocks noGrp="1"/>
          </p:cNvSpPr>
          <p:nvPr>
            <p:ph type="title"/>
          </p:nvPr>
        </p:nvSpPr>
        <p:spPr/>
        <p:txBody>
          <a:bodyPr>
            <a:normAutofit/>
          </a:bodyPr>
          <a:lstStyle/>
          <a:p>
            <a:r>
              <a:rPr lang="en-US" sz="3600" cap="none" dirty="0">
                <a:solidFill>
                  <a:srgbClr val="00B0F0"/>
                </a:solidFill>
                <a:latin typeface="Times New Roman" panose="02020603050405020304" pitchFamily="18" charset="0"/>
                <a:cs typeface="Times New Roman" panose="02020603050405020304" pitchFamily="18" charset="0"/>
              </a:rPr>
              <a:t>Feedbacks</a:t>
            </a:r>
          </a:p>
        </p:txBody>
      </p:sp>
      <p:sp>
        <p:nvSpPr>
          <p:cNvPr id="3" name="Content Placeholder 2">
            <a:extLst>
              <a:ext uri="{FF2B5EF4-FFF2-40B4-BE49-F238E27FC236}">
                <a16:creationId xmlns:a16="http://schemas.microsoft.com/office/drawing/2014/main" id="{F25EACC4-9B59-846E-2841-ABF1206CB6BA}"/>
              </a:ext>
            </a:extLst>
          </p:cNvPr>
          <p:cNvSpPr>
            <a:spLocks noGrp="1"/>
          </p:cNvSpPr>
          <p:nvPr>
            <p:ph idx="1"/>
          </p:nvPr>
        </p:nvSpPr>
        <p:spPr>
          <a:xfrm>
            <a:off x="1379158" y="2015732"/>
            <a:ext cx="9603275" cy="3450613"/>
          </a:xfrm>
        </p:spPr>
        <p:txBody>
          <a:bodyPr>
            <a:normAutofit fontScale="47500" lnSpcReduction="20000"/>
          </a:bodyPr>
          <a:lstStyle/>
          <a:p>
            <a:r>
              <a:rPr lang="en-US" dirty="0"/>
              <a:t>For getting feedback, different approaches were used for different audiences:</a:t>
            </a:r>
          </a:p>
          <a:p>
            <a:pPr marL="0" indent="0">
              <a:buNone/>
            </a:pPr>
            <a:r>
              <a:rPr lang="en-US" dirty="0">
                <a:highlight>
                  <a:srgbClr val="FFFF00"/>
                </a:highlight>
              </a:rPr>
              <a:t>For Analysts: and Healthcare workers:  </a:t>
            </a:r>
            <a:r>
              <a:rPr lang="en-US" dirty="0"/>
              <a:t>Tableau </a:t>
            </a:r>
            <a:r>
              <a:rPr lang="en-US" sz="1800" dirty="0">
                <a:effectLst/>
                <a:latin typeface="TimesNewRomanPSMT"/>
              </a:rPr>
              <a:t>is used as an interactive interface for exchanging feedback. </a:t>
            </a:r>
            <a:r>
              <a:rPr lang="en-US" sz="1800" dirty="0">
                <a:latin typeface="TimesNewRomanPSMT"/>
              </a:rPr>
              <a:t> Direct</a:t>
            </a:r>
            <a:r>
              <a:rPr lang="en-US" sz="1800" dirty="0">
                <a:effectLst/>
                <a:latin typeface="TimesNewRomanPSMT"/>
              </a:rPr>
              <a:t> questions (about what they heard or the message they received from the presentation )were asked in SurveyMonkey. Any good suggestions should be incorporated in the visualizations and later presentation should be modified as per needs. </a:t>
            </a:r>
          </a:p>
          <a:p>
            <a:pPr marL="0" indent="0">
              <a:buNone/>
            </a:pPr>
            <a:r>
              <a:rPr lang="en-US" sz="3600" dirty="0">
                <a:solidFill>
                  <a:srgbClr val="00B0F0"/>
                </a:solidFill>
                <a:effectLst/>
                <a:latin typeface="TimesNewRomanPSMT"/>
              </a:rPr>
              <a:t>https://</a:t>
            </a:r>
            <a:r>
              <a:rPr lang="en-US" sz="3600" dirty="0" err="1">
                <a:solidFill>
                  <a:srgbClr val="00B0F0"/>
                </a:solidFill>
                <a:effectLst/>
                <a:latin typeface="TimesNewRomanPSMT"/>
              </a:rPr>
              <a:t>www.surveymonkey.com</a:t>
            </a:r>
            <a:r>
              <a:rPr lang="en-US" sz="3600" dirty="0">
                <a:solidFill>
                  <a:srgbClr val="00B0F0"/>
                </a:solidFill>
                <a:effectLst/>
                <a:latin typeface="TimesNewRomanPSMT"/>
              </a:rPr>
              <a:t>/r/3YMRKSP</a:t>
            </a:r>
          </a:p>
          <a:p>
            <a:pPr marL="0" indent="0">
              <a:buNone/>
            </a:pPr>
            <a:r>
              <a:rPr lang="en-US" sz="1800" dirty="0">
                <a:highlight>
                  <a:srgbClr val="FFFF00"/>
                </a:highlight>
                <a:latin typeface="TimesNewRomanPSMT"/>
              </a:rPr>
              <a:t>For Management:</a:t>
            </a:r>
            <a:r>
              <a:rPr lang="en-US" sz="1800" dirty="0">
                <a:latin typeface="TimesNewRomanPSMT"/>
              </a:rPr>
              <a:t> F</a:t>
            </a:r>
            <a:r>
              <a:rPr lang="en-US" sz="1800" dirty="0">
                <a:effectLst/>
                <a:latin typeface="TimesNewRomanPSMT"/>
              </a:rPr>
              <a:t>eedback mechanisms were included in the form of emails where questionnaires were asked and they could respond when they are free from their work. It will be easy and effective.</a:t>
            </a:r>
          </a:p>
          <a:p>
            <a:pPr marL="0" indent="0">
              <a:buNone/>
            </a:pPr>
            <a:r>
              <a:rPr lang="en-US" sz="4200" dirty="0">
                <a:solidFill>
                  <a:srgbClr val="00B0F0"/>
                </a:solidFill>
                <a:effectLst/>
                <a:latin typeface="TimesNewRomanPSMT"/>
              </a:rPr>
              <a:t>https://</a:t>
            </a:r>
            <a:r>
              <a:rPr lang="en-US" sz="4200" dirty="0" err="1">
                <a:solidFill>
                  <a:srgbClr val="00B0F0"/>
                </a:solidFill>
                <a:effectLst/>
                <a:latin typeface="TimesNewRomanPSMT"/>
              </a:rPr>
              <a:t>www.surveymonkey.com</a:t>
            </a:r>
            <a:r>
              <a:rPr lang="en-US" sz="4200" dirty="0">
                <a:solidFill>
                  <a:srgbClr val="00B0F0"/>
                </a:solidFill>
                <a:effectLst/>
                <a:latin typeface="TimesNewRomanPSMT"/>
              </a:rPr>
              <a:t>/r/3YMRKSP</a:t>
            </a:r>
          </a:p>
          <a:p>
            <a:pPr marL="0" indent="0">
              <a:buNone/>
            </a:pPr>
            <a:r>
              <a:rPr lang="en-US" sz="1800" dirty="0">
                <a:highlight>
                  <a:srgbClr val="FFFF00"/>
                </a:highlight>
                <a:latin typeface="TimesNewRomanPSMT"/>
              </a:rPr>
              <a:t>For the lay public:  </a:t>
            </a:r>
          </a:p>
          <a:p>
            <a:r>
              <a:rPr lang="en-US" sz="1800" dirty="0">
                <a:latin typeface="Calibri" panose="020F0502020204030204" pitchFamily="34" charset="0"/>
              </a:rPr>
              <a:t>P</a:t>
            </a:r>
            <a:r>
              <a:rPr lang="en-US" sz="1800" dirty="0">
                <a:effectLst/>
                <a:latin typeface="Calibri" panose="020F0502020204030204" pitchFamily="34" charset="0"/>
              </a:rPr>
              <a:t>aper survey- Questions were distributed on the piece of paper, by asking specific questions about the presentation itself. The answer will help us to understand the audience’s comprehension and retention of the presentation. For the educated lay people same questions were asked in SurveyMonkey too.</a:t>
            </a:r>
          </a:p>
          <a:p>
            <a:r>
              <a:rPr lang="en-US" sz="1800" dirty="0">
                <a:effectLst/>
                <a:latin typeface="Calibri" panose="020F0502020204030204" pitchFamily="34" charset="0"/>
              </a:rPr>
              <a:t>By interacting directly with the lay audience about the key message and about the visualization</a:t>
            </a:r>
          </a:p>
          <a:p>
            <a:pPr marL="0" indent="0">
              <a:buNone/>
            </a:pPr>
            <a:endParaRPr lang="en-US" sz="1800" dirty="0">
              <a:effectLst/>
              <a:latin typeface="Calibri" panose="020F0502020204030204" pitchFamily="34" charset="0"/>
            </a:endParaRPr>
          </a:p>
          <a:p>
            <a:pPr marL="0" indent="0">
              <a:buNone/>
            </a:pPr>
            <a:r>
              <a:rPr lang="en-US" sz="3800" dirty="0">
                <a:solidFill>
                  <a:srgbClr val="00B0F0"/>
                </a:solidFill>
              </a:rPr>
              <a:t>https://</a:t>
            </a:r>
            <a:r>
              <a:rPr lang="en-US" sz="3800" dirty="0" err="1">
                <a:solidFill>
                  <a:srgbClr val="00B0F0"/>
                </a:solidFill>
              </a:rPr>
              <a:t>www.surveymonkey.com</a:t>
            </a:r>
            <a:r>
              <a:rPr lang="en-US" sz="3800" dirty="0">
                <a:solidFill>
                  <a:srgbClr val="00B0F0"/>
                </a:solidFill>
              </a:rPr>
              <a:t>/r/H5YV9FJ</a:t>
            </a:r>
          </a:p>
          <a:p>
            <a:pPr marL="0" indent="0">
              <a:buNone/>
            </a:pPr>
            <a:endParaRPr lang="en-US" sz="1800" dirty="0">
              <a:latin typeface="TimesNewRomanPSMT"/>
            </a:endParaRPr>
          </a:p>
          <a:p>
            <a:pPr marL="0" indent="0">
              <a:buNone/>
            </a:pPr>
            <a:endParaRPr lang="en-US" sz="1800" dirty="0">
              <a:effectLst/>
              <a:latin typeface="TimesNewRomanPSMT"/>
            </a:endParaRPr>
          </a:p>
          <a:p>
            <a:pPr marL="0" indent="0">
              <a:buNone/>
            </a:pPr>
            <a:endParaRPr lang="en-US" sz="1800" dirty="0">
              <a:latin typeface="TimesNewRomanPSMT"/>
            </a:endParaRPr>
          </a:p>
          <a:p>
            <a:pPr marL="0" indent="0">
              <a:buNone/>
            </a:pPr>
            <a:endParaRPr lang="en-US" sz="1800" dirty="0">
              <a:effectLst/>
              <a:latin typeface="TimesNewRomanPSMT"/>
            </a:endParaRPr>
          </a:p>
          <a:p>
            <a:pPr marL="0" indent="0">
              <a:buNone/>
            </a:pPr>
            <a:endParaRPr lang="en-US" dirty="0">
              <a:highlight>
                <a:srgbClr val="FFFF00"/>
              </a:highlight>
            </a:endParaRPr>
          </a:p>
          <a:p>
            <a:pPr marL="0" indent="0">
              <a:buNone/>
            </a:pPr>
            <a:endParaRPr lang="en-US" dirty="0">
              <a:highlight>
                <a:srgbClr val="FFFF00"/>
              </a:highlight>
            </a:endParaRPr>
          </a:p>
        </p:txBody>
      </p:sp>
    </p:spTree>
    <p:extLst>
      <p:ext uri="{BB962C8B-B14F-4D97-AF65-F5344CB8AC3E}">
        <p14:creationId xmlns:p14="http://schemas.microsoft.com/office/powerpoint/2010/main" val="8686235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5A38E-E473-69BA-FA87-469ECAB53161}"/>
              </a:ext>
            </a:extLst>
          </p:cNvPr>
          <p:cNvSpPr>
            <a:spLocks noGrp="1"/>
          </p:cNvSpPr>
          <p:nvPr>
            <p:ph type="title"/>
          </p:nvPr>
        </p:nvSpPr>
        <p:spPr>
          <a:xfrm>
            <a:off x="1451579" y="146757"/>
            <a:ext cx="9603275" cy="1706998"/>
          </a:xfrm>
        </p:spPr>
        <p:txBody>
          <a:bodyPr>
            <a:normAutofit/>
          </a:bodyPr>
          <a:lstStyle/>
          <a:p>
            <a:r>
              <a:rPr lang="en-US" sz="3600" cap="none" dirty="0">
                <a:solidFill>
                  <a:srgbClr val="00B0F0"/>
                </a:solidFill>
                <a:latin typeface="Times New Roman" panose="02020603050405020304" pitchFamily="18" charset="0"/>
                <a:cs typeface="Times New Roman" panose="02020603050405020304" pitchFamily="18" charset="0"/>
              </a:rPr>
              <a:t>Feedback 1</a:t>
            </a:r>
          </a:p>
        </p:txBody>
      </p:sp>
      <p:pic>
        <p:nvPicPr>
          <p:cNvPr id="5" name="Content Placeholder 4">
            <a:extLst>
              <a:ext uri="{FF2B5EF4-FFF2-40B4-BE49-F238E27FC236}">
                <a16:creationId xmlns:a16="http://schemas.microsoft.com/office/drawing/2014/main" id="{0DA8D15B-A697-AD86-904B-916D3DF0CD04}"/>
              </a:ext>
            </a:extLst>
          </p:cNvPr>
          <p:cNvPicPr>
            <a:picLocks noGrp="1" noChangeAspect="1"/>
          </p:cNvPicPr>
          <p:nvPr>
            <p:ph idx="1"/>
          </p:nvPr>
        </p:nvPicPr>
        <p:blipFill>
          <a:blip r:embed="rId2"/>
          <a:stretch>
            <a:fillRect/>
          </a:stretch>
        </p:blipFill>
        <p:spPr>
          <a:xfrm>
            <a:off x="1140196" y="1212991"/>
            <a:ext cx="10226039" cy="4727600"/>
          </a:xfrm>
        </p:spPr>
      </p:pic>
      <p:sp>
        <p:nvSpPr>
          <p:cNvPr id="8" name="TextBox 7">
            <a:extLst>
              <a:ext uri="{FF2B5EF4-FFF2-40B4-BE49-F238E27FC236}">
                <a16:creationId xmlns:a16="http://schemas.microsoft.com/office/drawing/2014/main" id="{8C48A7BF-57B9-B87C-31AA-B5626BA986CB}"/>
              </a:ext>
            </a:extLst>
          </p:cNvPr>
          <p:cNvSpPr txBox="1"/>
          <p:nvPr/>
        </p:nvSpPr>
        <p:spPr>
          <a:xfrm>
            <a:off x="2870200" y="5721208"/>
            <a:ext cx="6101644" cy="646331"/>
          </a:xfrm>
          <a:prstGeom prst="rect">
            <a:avLst/>
          </a:prstGeom>
          <a:noFill/>
        </p:spPr>
        <p:txBody>
          <a:bodyPr wrap="square">
            <a:spAutoFit/>
          </a:bodyPr>
          <a:lstStyle/>
          <a:p>
            <a:pPr algn="ctr"/>
            <a:r>
              <a:rPr lang="en-US" dirty="0">
                <a:solidFill>
                  <a:schemeClr val="accent6">
                    <a:lumMod val="50000"/>
                  </a:schemeClr>
                </a:solidFill>
              </a:rPr>
              <a:t>S</a:t>
            </a:r>
            <a:r>
              <a:rPr lang="en-US" sz="1800" cap="none" dirty="0">
                <a:solidFill>
                  <a:schemeClr val="accent6">
                    <a:lumMod val="50000"/>
                  </a:schemeClr>
                </a:solidFill>
              </a:rPr>
              <a:t>ource of data: CDC website: </a:t>
            </a:r>
            <a:r>
              <a:rPr lang="en-US" sz="1800" cap="none" dirty="0">
                <a:solidFill>
                  <a:schemeClr val="accent6">
                    <a:lumMod val="50000"/>
                  </a:schemeClr>
                </a:solidFill>
                <a:hlinkClick r:id="rId3">
                  <a:extLst>
                    <a:ext uri="{A12FA001-AC4F-418D-AE19-62706E023703}">
                      <ahyp:hlinkClr xmlns:ahyp="http://schemas.microsoft.com/office/drawing/2018/hyperlinkcolor" val="tx"/>
                    </a:ext>
                  </a:extLst>
                </a:hlinkClick>
              </a:rPr>
              <a:t>http://wonders.cdc.gov/vaers.html</a:t>
            </a:r>
            <a:br>
              <a:rPr lang="en-US" sz="1800" cap="none" dirty="0">
                <a:solidFill>
                  <a:schemeClr val="accent6">
                    <a:lumMod val="50000"/>
                  </a:schemeClr>
                </a:solidFill>
              </a:rPr>
            </a:br>
            <a:endParaRPr lang="en-US" dirty="0"/>
          </a:p>
        </p:txBody>
      </p:sp>
      <p:sp>
        <p:nvSpPr>
          <p:cNvPr id="9" name="Rectangle 8">
            <a:extLst>
              <a:ext uri="{FF2B5EF4-FFF2-40B4-BE49-F238E27FC236}">
                <a16:creationId xmlns:a16="http://schemas.microsoft.com/office/drawing/2014/main" id="{E2E63E86-7298-203D-F28C-A751BA9C22FD}"/>
              </a:ext>
            </a:extLst>
          </p:cNvPr>
          <p:cNvSpPr/>
          <p:nvPr/>
        </p:nvSpPr>
        <p:spPr>
          <a:xfrm>
            <a:off x="-64911" y="1263226"/>
            <a:ext cx="2935111" cy="190481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dirty="0">
                <a:latin typeface="Times New Roman" panose="02020603050405020304" pitchFamily="18" charset="0"/>
                <a:cs typeface="Times New Roman" panose="02020603050405020304" pitchFamily="18" charset="0"/>
              </a:rPr>
              <a:t>Is the visualization clear?</a:t>
            </a:r>
          </a:p>
        </p:txBody>
      </p:sp>
    </p:spTree>
    <p:extLst>
      <p:ext uri="{BB962C8B-B14F-4D97-AF65-F5344CB8AC3E}">
        <p14:creationId xmlns:p14="http://schemas.microsoft.com/office/powerpoint/2010/main" val="1327112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978C1-7FBE-FB8F-197B-E4EC8DCBE7D8}"/>
              </a:ext>
            </a:extLst>
          </p:cNvPr>
          <p:cNvSpPr>
            <a:spLocks noGrp="1"/>
          </p:cNvSpPr>
          <p:nvPr>
            <p:ph type="title"/>
          </p:nvPr>
        </p:nvSpPr>
        <p:spPr>
          <a:xfrm>
            <a:off x="1451579" y="0"/>
            <a:ext cx="9603275" cy="1049235"/>
          </a:xfrm>
        </p:spPr>
        <p:txBody>
          <a:bodyPr>
            <a:normAutofit/>
          </a:bodyPr>
          <a:lstStyle/>
          <a:p>
            <a:r>
              <a:rPr lang="en-US" sz="3600" cap="none" dirty="0">
                <a:solidFill>
                  <a:srgbClr val="00B0F0"/>
                </a:solidFill>
                <a:latin typeface="Times New Roman" panose="02020603050405020304" pitchFamily="18" charset="0"/>
                <a:cs typeface="Times New Roman" panose="02020603050405020304" pitchFamily="18" charset="0"/>
              </a:rPr>
              <a:t>Feedback 2</a:t>
            </a:r>
            <a:endParaRPr lang="en-US" sz="3600" cap="none" dirty="0">
              <a:solidFill>
                <a:srgbClr val="00B0F0"/>
              </a:solidFill>
            </a:endParaRPr>
          </a:p>
        </p:txBody>
      </p:sp>
      <p:pic>
        <p:nvPicPr>
          <p:cNvPr id="5" name="Content Placeholder 4">
            <a:extLst>
              <a:ext uri="{FF2B5EF4-FFF2-40B4-BE49-F238E27FC236}">
                <a16:creationId xmlns:a16="http://schemas.microsoft.com/office/drawing/2014/main" id="{AB9B009C-6045-EDCA-46C3-DA4B3097F451}"/>
              </a:ext>
            </a:extLst>
          </p:cNvPr>
          <p:cNvPicPr>
            <a:picLocks noGrp="1" noChangeAspect="1"/>
          </p:cNvPicPr>
          <p:nvPr>
            <p:ph idx="1"/>
          </p:nvPr>
        </p:nvPicPr>
        <p:blipFill>
          <a:blip r:embed="rId2"/>
          <a:stretch>
            <a:fillRect/>
          </a:stretch>
        </p:blipFill>
        <p:spPr>
          <a:xfrm>
            <a:off x="777240" y="1295400"/>
            <a:ext cx="11932920" cy="4632960"/>
          </a:xfrm>
        </p:spPr>
      </p:pic>
      <p:sp>
        <p:nvSpPr>
          <p:cNvPr id="6" name="Rectangle 5">
            <a:extLst>
              <a:ext uri="{FF2B5EF4-FFF2-40B4-BE49-F238E27FC236}">
                <a16:creationId xmlns:a16="http://schemas.microsoft.com/office/drawing/2014/main" id="{843E37E6-A00A-6C3A-2F05-A799EC3CD2A3}"/>
              </a:ext>
            </a:extLst>
          </p:cNvPr>
          <p:cNvSpPr/>
          <p:nvPr/>
        </p:nvSpPr>
        <p:spPr>
          <a:xfrm>
            <a:off x="112889" y="643467"/>
            <a:ext cx="3239911" cy="18288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Is the bubbles size appropriate ?</a:t>
            </a:r>
          </a:p>
        </p:txBody>
      </p:sp>
    </p:spTree>
    <p:extLst>
      <p:ext uri="{BB962C8B-B14F-4D97-AF65-F5344CB8AC3E}">
        <p14:creationId xmlns:p14="http://schemas.microsoft.com/office/powerpoint/2010/main" val="14323376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EB9C7-2393-7579-4A87-F2B6397D8E08}"/>
              </a:ext>
            </a:extLst>
          </p:cNvPr>
          <p:cNvSpPr>
            <a:spLocks noGrp="1"/>
          </p:cNvSpPr>
          <p:nvPr>
            <p:ph type="title"/>
          </p:nvPr>
        </p:nvSpPr>
        <p:spPr>
          <a:xfrm>
            <a:off x="1462001" y="149199"/>
            <a:ext cx="9603275" cy="1049235"/>
          </a:xfrm>
        </p:spPr>
        <p:txBody>
          <a:bodyPr>
            <a:normAutofit/>
          </a:bodyPr>
          <a:lstStyle/>
          <a:p>
            <a:r>
              <a:rPr lang="en-US" sz="3600" cap="none" dirty="0">
                <a:solidFill>
                  <a:srgbClr val="00B0F0"/>
                </a:solidFill>
                <a:latin typeface="Times New Roman" panose="02020603050405020304" pitchFamily="18" charset="0"/>
                <a:cs typeface="Times New Roman" panose="02020603050405020304" pitchFamily="18" charset="0"/>
              </a:rPr>
              <a:t>Feedback 3</a:t>
            </a:r>
            <a:endParaRPr lang="en-US" sz="3600" cap="none" dirty="0">
              <a:solidFill>
                <a:srgbClr val="00B0F0"/>
              </a:solidFill>
            </a:endParaRPr>
          </a:p>
        </p:txBody>
      </p:sp>
      <p:pic>
        <p:nvPicPr>
          <p:cNvPr id="5" name="Content Placeholder 4">
            <a:extLst>
              <a:ext uri="{FF2B5EF4-FFF2-40B4-BE49-F238E27FC236}">
                <a16:creationId xmlns:a16="http://schemas.microsoft.com/office/drawing/2014/main" id="{5F9BDADE-7ED8-7B17-9FCF-C8D2D5EEF47C}"/>
              </a:ext>
            </a:extLst>
          </p:cNvPr>
          <p:cNvPicPr>
            <a:picLocks noGrp="1" noChangeAspect="1"/>
          </p:cNvPicPr>
          <p:nvPr>
            <p:ph idx="1"/>
          </p:nvPr>
        </p:nvPicPr>
        <p:blipFill>
          <a:blip r:embed="rId2"/>
          <a:stretch>
            <a:fillRect/>
          </a:stretch>
        </p:blipFill>
        <p:spPr>
          <a:xfrm>
            <a:off x="457200" y="1198434"/>
            <a:ext cx="11734800" cy="4836606"/>
          </a:xfrm>
        </p:spPr>
      </p:pic>
      <p:sp>
        <p:nvSpPr>
          <p:cNvPr id="6" name="Rectangle 5">
            <a:extLst>
              <a:ext uri="{FF2B5EF4-FFF2-40B4-BE49-F238E27FC236}">
                <a16:creationId xmlns:a16="http://schemas.microsoft.com/office/drawing/2014/main" id="{8E01E468-75AE-9F4C-0FC3-FFF1063E705C}"/>
              </a:ext>
            </a:extLst>
          </p:cNvPr>
          <p:cNvSpPr/>
          <p:nvPr/>
        </p:nvSpPr>
        <p:spPr>
          <a:xfrm>
            <a:off x="-1" y="695469"/>
            <a:ext cx="4459111" cy="17993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Is the horizontal bar chart appropriate ?</a:t>
            </a:r>
          </a:p>
        </p:txBody>
      </p:sp>
    </p:spTree>
    <p:extLst>
      <p:ext uri="{BB962C8B-B14F-4D97-AF65-F5344CB8AC3E}">
        <p14:creationId xmlns:p14="http://schemas.microsoft.com/office/powerpoint/2010/main" val="37977838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4F91D-0918-C26B-2C46-26A20D1AABC7}"/>
              </a:ext>
            </a:extLst>
          </p:cNvPr>
          <p:cNvSpPr>
            <a:spLocks noGrp="1"/>
          </p:cNvSpPr>
          <p:nvPr>
            <p:ph type="title"/>
          </p:nvPr>
        </p:nvSpPr>
        <p:spPr/>
        <p:txBody>
          <a:bodyPr>
            <a:normAutofit/>
          </a:bodyPr>
          <a:lstStyle/>
          <a:p>
            <a:r>
              <a:rPr lang="en-US" sz="3600" cap="none" dirty="0">
                <a:solidFill>
                  <a:srgbClr val="00B0F0"/>
                </a:solidFill>
                <a:latin typeface="Times New Roman" panose="02020603050405020304" pitchFamily="18" charset="0"/>
                <a:cs typeface="Times New Roman" panose="02020603050405020304" pitchFamily="18" charset="0"/>
              </a:rPr>
              <a:t>Feedback 4</a:t>
            </a:r>
          </a:p>
        </p:txBody>
      </p:sp>
      <p:pic>
        <p:nvPicPr>
          <p:cNvPr id="5" name="Content Placeholder 4">
            <a:extLst>
              <a:ext uri="{FF2B5EF4-FFF2-40B4-BE49-F238E27FC236}">
                <a16:creationId xmlns:a16="http://schemas.microsoft.com/office/drawing/2014/main" id="{63394D7B-E48A-FB54-8020-F0A1F1E76803}"/>
              </a:ext>
            </a:extLst>
          </p:cNvPr>
          <p:cNvPicPr>
            <a:picLocks noGrp="1" noChangeAspect="1"/>
          </p:cNvPicPr>
          <p:nvPr>
            <p:ph idx="1"/>
          </p:nvPr>
        </p:nvPicPr>
        <p:blipFill>
          <a:blip r:embed="rId2"/>
          <a:stretch>
            <a:fillRect/>
          </a:stretch>
        </p:blipFill>
        <p:spPr>
          <a:xfrm>
            <a:off x="1196622" y="1524000"/>
            <a:ext cx="9990667" cy="4425244"/>
          </a:xfrm>
        </p:spPr>
      </p:pic>
      <p:sp>
        <p:nvSpPr>
          <p:cNvPr id="6" name="Rectangle 5">
            <a:extLst>
              <a:ext uri="{FF2B5EF4-FFF2-40B4-BE49-F238E27FC236}">
                <a16:creationId xmlns:a16="http://schemas.microsoft.com/office/drawing/2014/main" id="{067205E8-43A5-A127-B1E4-F9ED8CC7950A}"/>
              </a:ext>
            </a:extLst>
          </p:cNvPr>
          <p:cNvSpPr/>
          <p:nvPr/>
        </p:nvSpPr>
        <p:spPr>
          <a:xfrm>
            <a:off x="0" y="2031999"/>
            <a:ext cx="4334932" cy="19981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pie chart better for this visualization ?</a:t>
            </a:r>
          </a:p>
        </p:txBody>
      </p:sp>
    </p:spTree>
    <p:extLst>
      <p:ext uri="{BB962C8B-B14F-4D97-AF65-F5344CB8AC3E}">
        <p14:creationId xmlns:p14="http://schemas.microsoft.com/office/powerpoint/2010/main" val="28707547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C16BA-56E3-6E3E-12F2-9FDD37F80AB6}"/>
              </a:ext>
            </a:extLst>
          </p:cNvPr>
          <p:cNvSpPr>
            <a:spLocks noGrp="1"/>
          </p:cNvSpPr>
          <p:nvPr>
            <p:ph type="title"/>
          </p:nvPr>
        </p:nvSpPr>
        <p:spPr/>
        <p:txBody>
          <a:bodyPr>
            <a:normAutofit/>
          </a:bodyPr>
          <a:lstStyle/>
          <a:p>
            <a:r>
              <a:rPr lang="en-US" sz="3600" cap="none" dirty="0">
                <a:solidFill>
                  <a:srgbClr val="00B0F0"/>
                </a:solidFill>
                <a:latin typeface="Times New Roman" panose="02020603050405020304" pitchFamily="18" charset="0"/>
                <a:cs typeface="Times New Roman" panose="02020603050405020304" pitchFamily="18" charset="0"/>
              </a:rPr>
              <a:t>Feedback 5</a:t>
            </a:r>
          </a:p>
        </p:txBody>
      </p:sp>
      <p:pic>
        <p:nvPicPr>
          <p:cNvPr id="5" name="Content Placeholder 4">
            <a:extLst>
              <a:ext uri="{FF2B5EF4-FFF2-40B4-BE49-F238E27FC236}">
                <a16:creationId xmlns:a16="http://schemas.microsoft.com/office/drawing/2014/main" id="{CA86D9FB-2462-440F-C658-695B8D86BC15}"/>
              </a:ext>
            </a:extLst>
          </p:cNvPr>
          <p:cNvPicPr>
            <a:picLocks noGrp="1" noChangeAspect="1"/>
          </p:cNvPicPr>
          <p:nvPr>
            <p:ph idx="1"/>
          </p:nvPr>
        </p:nvPicPr>
        <p:blipFill>
          <a:blip r:embed="rId2"/>
          <a:stretch>
            <a:fillRect/>
          </a:stretch>
        </p:blipFill>
        <p:spPr>
          <a:xfrm>
            <a:off x="1584960" y="2016124"/>
            <a:ext cx="9159240" cy="3790315"/>
          </a:xfrm>
        </p:spPr>
      </p:pic>
      <p:sp>
        <p:nvSpPr>
          <p:cNvPr id="6" name="Rectangle 5">
            <a:extLst>
              <a:ext uri="{FF2B5EF4-FFF2-40B4-BE49-F238E27FC236}">
                <a16:creationId xmlns:a16="http://schemas.microsoft.com/office/drawing/2014/main" id="{D0565251-1177-3589-81B9-5D190E651B96}"/>
              </a:ext>
            </a:extLst>
          </p:cNvPr>
          <p:cNvSpPr/>
          <p:nvPr/>
        </p:nvSpPr>
        <p:spPr>
          <a:xfrm>
            <a:off x="0" y="1329136"/>
            <a:ext cx="4413956" cy="2272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using unknown sex appropriate for visualization?</a:t>
            </a:r>
          </a:p>
          <a:p>
            <a:pPr algn="ctr"/>
            <a:endParaRPr lang="en-US" dirty="0"/>
          </a:p>
        </p:txBody>
      </p:sp>
    </p:spTree>
    <p:extLst>
      <p:ext uri="{BB962C8B-B14F-4D97-AF65-F5344CB8AC3E}">
        <p14:creationId xmlns:p14="http://schemas.microsoft.com/office/powerpoint/2010/main" val="952893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18594-B2FB-3D8A-F94A-63C304F21636}"/>
              </a:ext>
            </a:extLst>
          </p:cNvPr>
          <p:cNvSpPr>
            <a:spLocks noGrp="1"/>
          </p:cNvSpPr>
          <p:nvPr>
            <p:ph type="title"/>
          </p:nvPr>
        </p:nvSpPr>
        <p:spPr/>
        <p:txBody>
          <a:bodyPr>
            <a:normAutofit/>
          </a:bodyPr>
          <a:lstStyle/>
          <a:p>
            <a:r>
              <a:rPr lang="en-US" sz="3600" cap="none" dirty="0">
                <a:solidFill>
                  <a:srgbClr val="00B0F0"/>
                </a:solidFill>
                <a:latin typeface="Times New Roman" panose="02020603050405020304" pitchFamily="18" charset="0"/>
                <a:cs typeface="Times New Roman" panose="02020603050405020304" pitchFamily="18" charset="0"/>
              </a:rPr>
              <a:t>Healthcare workers’ roles</a:t>
            </a:r>
            <a:endParaRPr lang="en-US" sz="3600" dirty="0">
              <a:solidFill>
                <a:srgbClr val="00B0F0"/>
              </a:solidFill>
            </a:endParaRPr>
          </a:p>
        </p:txBody>
      </p:sp>
      <p:sp>
        <p:nvSpPr>
          <p:cNvPr id="3" name="Content Placeholder 2">
            <a:extLst>
              <a:ext uri="{FF2B5EF4-FFF2-40B4-BE49-F238E27FC236}">
                <a16:creationId xmlns:a16="http://schemas.microsoft.com/office/drawing/2014/main" id="{EB28BE3E-5A21-69E5-5C07-9A2BF4BC2A43}"/>
              </a:ext>
            </a:extLst>
          </p:cNvPr>
          <p:cNvSpPr>
            <a:spLocks noGrp="1"/>
          </p:cNvSpPr>
          <p:nvPr>
            <p:ph idx="1"/>
          </p:nvPr>
        </p:nvSpPr>
        <p:spPr/>
        <p:txBody>
          <a:bodyPr>
            <a:normAutofit fontScale="77500" lnSpcReduction="20000"/>
          </a:bodyPr>
          <a:lstStyle/>
          <a:p>
            <a:pPr marL="0" indent="0">
              <a:buNone/>
            </a:pPr>
            <a:r>
              <a:rPr lang="en-US" sz="3100" dirty="0">
                <a:highlight>
                  <a:srgbClr val="FFFF00"/>
                </a:highlight>
                <a:latin typeface="Times New Roman" panose="02020603050405020304" pitchFamily="18" charset="0"/>
                <a:cs typeface="Times New Roman" panose="02020603050405020304" pitchFamily="18" charset="0"/>
              </a:rPr>
              <a:t>Healthcare workers work in fields:</a:t>
            </a:r>
          </a:p>
          <a:p>
            <a:pPr lvl="1"/>
            <a:r>
              <a:rPr lang="en-US" sz="2900" dirty="0">
                <a:latin typeface="Times New Roman" panose="02020603050405020304" pitchFamily="18" charset="0"/>
                <a:cs typeface="Times New Roman" panose="02020603050405020304" pitchFamily="18" charset="0"/>
              </a:rPr>
              <a:t>Deals with patients.</a:t>
            </a:r>
          </a:p>
          <a:p>
            <a:pPr lvl="1"/>
            <a:r>
              <a:rPr lang="en-US" sz="2900" dirty="0">
                <a:latin typeface="Times New Roman" panose="02020603050405020304" pitchFamily="18" charset="0"/>
                <a:cs typeface="Times New Roman" panose="02020603050405020304" pitchFamily="18" charset="0"/>
              </a:rPr>
              <a:t>Should educate patients/lay public about the importance of vaccines.</a:t>
            </a:r>
          </a:p>
          <a:p>
            <a:pPr lvl="1"/>
            <a:r>
              <a:rPr lang="en-US" sz="2900" dirty="0">
                <a:latin typeface="Times New Roman" panose="02020603050405020304" pitchFamily="18" charset="0"/>
                <a:cs typeface="Times New Roman" panose="02020603050405020304" pitchFamily="18" charset="0"/>
              </a:rPr>
              <a:t>Should notice the adverse events of vaccines.</a:t>
            </a:r>
          </a:p>
          <a:p>
            <a:pPr lvl="1"/>
            <a:r>
              <a:rPr lang="en-US" sz="2900" dirty="0">
                <a:latin typeface="Times New Roman" panose="02020603050405020304" pitchFamily="18" charset="0"/>
                <a:cs typeface="Times New Roman" panose="02020603050405020304" pitchFamily="18" charset="0"/>
              </a:rPr>
              <a:t>Should play a vital role in public health.</a:t>
            </a:r>
          </a:p>
          <a:p>
            <a:pPr lvl="1"/>
            <a:r>
              <a:rPr lang="en-US" sz="2900" dirty="0">
                <a:latin typeface="Times New Roman" panose="02020603050405020304" pitchFamily="18" charset="0"/>
                <a:cs typeface="Times New Roman" panose="02020603050405020304" pitchFamily="18" charset="0"/>
              </a:rPr>
              <a:t>Healthcare professionals should have adequate knowledge about vaccines, their adverse events, and their benefits.</a:t>
            </a:r>
          </a:p>
          <a:p>
            <a:pPr marL="0" indent="0">
              <a:buNone/>
            </a:pPr>
            <a:r>
              <a:rPr lang="en-US" sz="2900" dirty="0">
                <a:latin typeface="Times New Roman" panose="02020603050405020304" pitchFamily="18" charset="0"/>
                <a:cs typeface="Times New Roman" panose="02020603050405020304" pitchFamily="18" charset="0"/>
              </a:rPr>
              <a:t>           </a:t>
            </a:r>
          </a:p>
          <a:p>
            <a:endParaRPr lang="en-US" dirty="0"/>
          </a:p>
        </p:txBody>
      </p:sp>
    </p:spTree>
    <p:extLst>
      <p:ext uri="{BB962C8B-B14F-4D97-AF65-F5344CB8AC3E}">
        <p14:creationId xmlns:p14="http://schemas.microsoft.com/office/powerpoint/2010/main" val="20151191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630F413-44CE-4746-9821-9E0107978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2D671B1-B099-4F9C-B9CC-9D22B4DAF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90722A96-E2AF-D86B-A17E-9694B398051A}"/>
              </a:ext>
            </a:extLst>
          </p:cNvPr>
          <p:cNvSpPr>
            <a:spLocks noGrp="1"/>
          </p:cNvSpPr>
          <p:nvPr>
            <p:ph type="title"/>
          </p:nvPr>
        </p:nvSpPr>
        <p:spPr>
          <a:xfrm>
            <a:off x="7555992" y="1"/>
            <a:ext cx="4635704" cy="970843"/>
          </a:xfrm>
        </p:spPr>
        <p:txBody>
          <a:bodyPr anchor="t">
            <a:normAutofit/>
          </a:bodyPr>
          <a:lstStyle/>
          <a:p>
            <a:r>
              <a:rPr lang="en-US" sz="4000" cap="none" dirty="0">
                <a:solidFill>
                  <a:srgbClr val="00B0F0"/>
                </a:solidFill>
                <a:latin typeface="Times New Roman" panose="02020603050405020304" pitchFamily="18" charset="0"/>
                <a:cs typeface="Times New Roman" panose="02020603050405020304" pitchFamily="18" charset="0"/>
              </a:rPr>
              <a:t>Feedback 6</a:t>
            </a:r>
          </a:p>
        </p:txBody>
      </p:sp>
      <p:cxnSp>
        <p:nvCxnSpPr>
          <p:cNvPr id="16" name="Straight Connector 15">
            <a:extLst>
              <a:ext uri="{FF2B5EF4-FFF2-40B4-BE49-F238E27FC236}">
                <a16:creationId xmlns:a16="http://schemas.microsoft.com/office/drawing/2014/main" id="{7552FBEF-FA69-427B-8245-0A518E0513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55992" y="2146542"/>
            <a:ext cx="3157578"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8" name="Title 1">
            <a:extLst>
              <a:ext uri="{FF2B5EF4-FFF2-40B4-BE49-F238E27FC236}">
                <a16:creationId xmlns:a16="http://schemas.microsoft.com/office/drawing/2014/main" id="{898488B7-DBD3-40E7-B54B-4DA6C5693EF3}"/>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pic>
        <p:nvPicPr>
          <p:cNvPr id="5" name="Content Placeholder 4">
            <a:extLst>
              <a:ext uri="{FF2B5EF4-FFF2-40B4-BE49-F238E27FC236}">
                <a16:creationId xmlns:a16="http://schemas.microsoft.com/office/drawing/2014/main" id="{2B266326-8715-D391-BB11-386DB5C0399C}"/>
              </a:ext>
            </a:extLst>
          </p:cNvPr>
          <p:cNvPicPr>
            <a:picLocks noChangeAspect="1"/>
          </p:cNvPicPr>
          <p:nvPr/>
        </p:nvPicPr>
        <p:blipFill>
          <a:blip r:embed="rId2"/>
          <a:stretch>
            <a:fillRect/>
          </a:stretch>
        </p:blipFill>
        <p:spPr>
          <a:xfrm>
            <a:off x="-303" y="243840"/>
            <a:ext cx="7376463" cy="6614155"/>
          </a:xfrm>
          <a:prstGeom prst="rect">
            <a:avLst/>
          </a:prstGeom>
        </p:spPr>
      </p:pic>
      <p:sp>
        <p:nvSpPr>
          <p:cNvPr id="9" name="Content Placeholder 8">
            <a:extLst>
              <a:ext uri="{FF2B5EF4-FFF2-40B4-BE49-F238E27FC236}">
                <a16:creationId xmlns:a16="http://schemas.microsoft.com/office/drawing/2014/main" id="{D20AAEB1-2691-B51E-5991-F005425D0BC0}"/>
              </a:ext>
            </a:extLst>
          </p:cNvPr>
          <p:cNvSpPr>
            <a:spLocks noGrp="1"/>
          </p:cNvSpPr>
          <p:nvPr>
            <p:ph idx="1"/>
          </p:nvPr>
        </p:nvSpPr>
        <p:spPr>
          <a:xfrm>
            <a:off x="7554137" y="2273608"/>
            <a:ext cx="4637559" cy="3940925"/>
          </a:xfrm>
        </p:spPr>
        <p:txBody>
          <a:bodyPr>
            <a:normAutofit/>
          </a:bodyPr>
          <a:lstStyle/>
          <a:p>
            <a:r>
              <a:rPr lang="en-US" dirty="0"/>
              <a:t>The question about visualizations itself was asked to know whether they understand the visualizations or not.</a:t>
            </a:r>
          </a:p>
          <a:p>
            <a:r>
              <a:rPr lang="en-US" dirty="0"/>
              <a:t>Surveys were conducted both as SurveyMonkey or general paper surveys, distributing questions on the paper to the lay public.</a:t>
            </a:r>
          </a:p>
        </p:txBody>
      </p:sp>
    </p:spTree>
    <p:extLst>
      <p:ext uri="{BB962C8B-B14F-4D97-AF65-F5344CB8AC3E}">
        <p14:creationId xmlns:p14="http://schemas.microsoft.com/office/powerpoint/2010/main" val="33236019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434F0-BE90-15B8-5CB2-4BE5ACB60F6D}"/>
              </a:ext>
            </a:extLst>
          </p:cNvPr>
          <p:cNvSpPr>
            <a:spLocks noGrp="1"/>
          </p:cNvSpPr>
          <p:nvPr>
            <p:ph type="title"/>
          </p:nvPr>
        </p:nvSpPr>
        <p:spPr>
          <a:xfrm>
            <a:off x="1090334" y="215685"/>
            <a:ext cx="9603275" cy="1049235"/>
          </a:xfrm>
        </p:spPr>
        <p:txBody>
          <a:bodyPr/>
          <a:lstStyle/>
          <a:p>
            <a:r>
              <a:rPr lang="en-US" dirty="0">
                <a:solidFill>
                  <a:srgbClr val="00B0F0"/>
                </a:solidFill>
              </a:rPr>
              <a:t>FEEDBACK 7</a:t>
            </a:r>
          </a:p>
        </p:txBody>
      </p:sp>
      <p:pic>
        <p:nvPicPr>
          <p:cNvPr id="5" name="Content Placeholder 4">
            <a:extLst>
              <a:ext uri="{FF2B5EF4-FFF2-40B4-BE49-F238E27FC236}">
                <a16:creationId xmlns:a16="http://schemas.microsoft.com/office/drawing/2014/main" id="{12B1D4A6-1DEF-129B-9C27-C48275B1ACB9}"/>
              </a:ext>
            </a:extLst>
          </p:cNvPr>
          <p:cNvPicPr>
            <a:picLocks noGrp="1" noChangeAspect="1"/>
          </p:cNvPicPr>
          <p:nvPr>
            <p:ph idx="1"/>
          </p:nvPr>
        </p:nvPicPr>
        <p:blipFill>
          <a:blip r:embed="rId2"/>
          <a:stretch>
            <a:fillRect/>
          </a:stretch>
        </p:blipFill>
        <p:spPr>
          <a:xfrm>
            <a:off x="233433" y="959554"/>
            <a:ext cx="10829678" cy="5801361"/>
          </a:xfrm>
        </p:spPr>
      </p:pic>
    </p:spTree>
    <p:extLst>
      <p:ext uri="{BB962C8B-B14F-4D97-AF65-F5344CB8AC3E}">
        <p14:creationId xmlns:p14="http://schemas.microsoft.com/office/powerpoint/2010/main" val="2448688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2BA8A-8029-AC02-8076-3B78AAB05EE8}"/>
              </a:ext>
            </a:extLst>
          </p:cNvPr>
          <p:cNvSpPr>
            <a:spLocks noGrp="1"/>
          </p:cNvSpPr>
          <p:nvPr>
            <p:ph type="title"/>
          </p:nvPr>
        </p:nvSpPr>
        <p:spPr>
          <a:xfrm>
            <a:off x="1169357" y="867037"/>
            <a:ext cx="9603275" cy="1049235"/>
          </a:xfrm>
        </p:spPr>
        <p:txBody>
          <a:bodyPr>
            <a:normAutofit/>
          </a:bodyPr>
          <a:lstStyle/>
          <a:p>
            <a:r>
              <a:rPr lang="en-US" sz="3600" cap="none" dirty="0">
                <a:solidFill>
                  <a:srgbClr val="00B0F0"/>
                </a:solidFill>
                <a:latin typeface="Times New Roman" panose="02020603050405020304" pitchFamily="18" charset="0"/>
                <a:cs typeface="Times New Roman" panose="02020603050405020304" pitchFamily="18" charset="0"/>
              </a:rPr>
              <a:t> Importance of vaccines safety</a:t>
            </a:r>
          </a:p>
        </p:txBody>
      </p:sp>
      <p:sp>
        <p:nvSpPr>
          <p:cNvPr id="3" name="Content Placeholder 2">
            <a:extLst>
              <a:ext uri="{FF2B5EF4-FFF2-40B4-BE49-F238E27FC236}">
                <a16:creationId xmlns:a16="http://schemas.microsoft.com/office/drawing/2014/main" id="{F7F260B6-36B1-42D1-91CA-B2FC5FE32200}"/>
              </a:ext>
            </a:extLst>
          </p:cNvPr>
          <p:cNvSpPr>
            <a:spLocks noGrp="1"/>
          </p:cNvSpPr>
          <p:nvPr>
            <p:ph idx="1"/>
          </p:nvPr>
        </p:nvSpPr>
        <p:spPr/>
        <p:txBody>
          <a:bodyPr/>
          <a:lstStyle/>
          <a:p>
            <a:r>
              <a:rPr lang="en-US" dirty="0"/>
              <a:t>Produce antibodies against harmful diseases.</a:t>
            </a:r>
          </a:p>
          <a:p>
            <a:r>
              <a:rPr lang="en-US" dirty="0"/>
              <a:t>Universally accepted for controlling the disease.</a:t>
            </a:r>
          </a:p>
          <a:p>
            <a:r>
              <a:rPr lang="en-US" dirty="0"/>
              <a:t>Minor reactions VS Overall Protections.</a:t>
            </a:r>
          </a:p>
          <a:p>
            <a:r>
              <a:rPr lang="en-US" dirty="0"/>
              <a:t>Decrease in pandemics like polio, covid19, etc., due to vaccines.</a:t>
            </a:r>
          </a:p>
          <a:p>
            <a:r>
              <a:rPr lang="en-US" dirty="0"/>
              <a:t>Helps control community spread of pandemics.</a:t>
            </a:r>
          </a:p>
        </p:txBody>
      </p:sp>
    </p:spTree>
    <p:extLst>
      <p:ext uri="{BB962C8B-B14F-4D97-AF65-F5344CB8AC3E}">
        <p14:creationId xmlns:p14="http://schemas.microsoft.com/office/powerpoint/2010/main" val="3656680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EDE9B-D4A5-9D23-CAB3-985CC0799C9C}"/>
              </a:ext>
            </a:extLst>
          </p:cNvPr>
          <p:cNvSpPr>
            <a:spLocks noGrp="1"/>
          </p:cNvSpPr>
          <p:nvPr>
            <p:ph type="title"/>
          </p:nvPr>
        </p:nvSpPr>
        <p:spPr/>
        <p:txBody>
          <a:bodyPr>
            <a:normAutofit fontScale="90000"/>
          </a:bodyPr>
          <a:lstStyle/>
          <a:p>
            <a:r>
              <a:rPr lang="en-US" sz="3600" cap="none" dirty="0">
                <a:solidFill>
                  <a:srgbClr val="00B0F0"/>
                </a:solidFill>
                <a:latin typeface="Times New Roman" panose="02020603050405020304" pitchFamily="18" charset="0"/>
                <a:cs typeface="Times New Roman" panose="02020603050405020304" pitchFamily="18" charset="0"/>
              </a:rPr>
              <a:t>C</a:t>
            </a:r>
            <a:r>
              <a:rPr lang="en-US" sz="3600" i="0" cap="none" dirty="0">
                <a:solidFill>
                  <a:srgbClr val="00B0F0"/>
                </a:solidFill>
                <a:effectLst/>
                <a:latin typeface="Times New Roman" panose="02020603050405020304" pitchFamily="18" charset="0"/>
                <a:cs typeface="Times New Roman" panose="02020603050405020304" pitchFamily="18" charset="0"/>
              </a:rPr>
              <a:t>linical assessment of vaccine safety pre-licensure </a:t>
            </a:r>
            <a:br>
              <a:rPr lang="en-US" i="0" cap="none" dirty="0">
                <a:solidFill>
                  <a:srgbClr val="002060"/>
                </a:solidFill>
                <a:effectLst/>
                <a:latin typeface="Times New Roman" panose="02020603050405020304" pitchFamily="18" charset="0"/>
                <a:cs typeface="Times New Roman" panose="02020603050405020304" pitchFamily="18" charset="0"/>
              </a:rPr>
            </a:br>
            <a:endParaRPr lang="en-US" cap="none"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DE45E45-F2C5-6DFC-A4CF-4F02C70D62A9}"/>
              </a:ext>
            </a:extLst>
          </p:cNvPr>
          <p:cNvSpPr>
            <a:spLocks noGrp="1"/>
          </p:cNvSpPr>
          <p:nvPr>
            <p:ph idx="1"/>
          </p:nvPr>
        </p:nvSpPr>
        <p:spPr/>
        <p:txBody>
          <a:bodyPr>
            <a:normAutofit lnSpcReduction="10000"/>
          </a:bodyPr>
          <a:lstStyle/>
          <a:p>
            <a:pPr marL="0" indent="0">
              <a:buNone/>
            </a:pPr>
            <a:r>
              <a:rPr lang="en-US" b="1" dirty="0">
                <a:solidFill>
                  <a:srgbClr val="3A343A"/>
                </a:solidFill>
                <a:latin typeface="Europa"/>
              </a:rPr>
              <a:t>P</a:t>
            </a:r>
            <a:r>
              <a:rPr lang="en-US" b="1" i="0" dirty="0">
                <a:solidFill>
                  <a:srgbClr val="3A343A"/>
                </a:solidFill>
                <a:effectLst/>
                <a:latin typeface="Europa"/>
              </a:rPr>
              <a:t>rocess of the first stage in assessing vaccine safety, Phase I, before introducing adverse events (AEs) are-</a:t>
            </a:r>
            <a:endParaRPr lang="en-US" dirty="0"/>
          </a:p>
          <a:p>
            <a:r>
              <a:rPr lang="en-US" dirty="0">
                <a:latin typeface="Times New Roman" panose="02020603050405020304" pitchFamily="18" charset="0"/>
                <a:cs typeface="Times New Roman" panose="02020603050405020304" pitchFamily="18" charset="0"/>
              </a:rPr>
              <a:t>The first studies were conducted on Animals.</a:t>
            </a:r>
          </a:p>
          <a:p>
            <a:r>
              <a:rPr lang="en-US" dirty="0">
                <a:latin typeface="Times New Roman" panose="02020603050405020304" pitchFamily="18" charset="0"/>
                <a:cs typeface="Times New Roman" panose="02020603050405020304" pitchFamily="18" charset="0"/>
              </a:rPr>
              <a:t>Then </a:t>
            </a:r>
            <a:r>
              <a:rPr lang="en-US" i="0" dirty="0">
                <a:solidFill>
                  <a:srgbClr val="3A343A"/>
                </a:solidFill>
                <a:effectLst/>
                <a:latin typeface="Times New Roman" panose="02020603050405020304" pitchFamily="18" charset="0"/>
                <a:cs typeface="Times New Roman" panose="02020603050405020304" pitchFamily="18" charset="0"/>
              </a:rPr>
              <a:t>clinical trials in humans begin.</a:t>
            </a:r>
          </a:p>
          <a:p>
            <a:r>
              <a:rPr lang="en-US" dirty="0">
                <a:solidFill>
                  <a:srgbClr val="3A343A"/>
                </a:solidFill>
                <a:latin typeface="Times New Roman" panose="02020603050405020304" pitchFamily="18" charset="0"/>
                <a:cs typeface="Times New Roman" panose="02020603050405020304" pitchFamily="18" charset="0"/>
              </a:rPr>
              <a:t>T</a:t>
            </a:r>
            <a:r>
              <a:rPr lang="en-US" i="0" dirty="0">
                <a:solidFill>
                  <a:srgbClr val="3A343A"/>
                </a:solidFill>
                <a:effectLst/>
                <a:latin typeface="Times New Roman" panose="02020603050405020304" pitchFamily="18" charset="0"/>
                <a:cs typeface="Times New Roman" panose="02020603050405020304" pitchFamily="18" charset="0"/>
              </a:rPr>
              <a:t>he new vaccine is administered to healthy volunteers for the first time</a:t>
            </a:r>
          </a:p>
          <a:p>
            <a:r>
              <a:rPr lang="en-US" i="0" dirty="0">
                <a:solidFill>
                  <a:srgbClr val="3A343A"/>
                </a:solidFill>
                <a:effectLst/>
                <a:latin typeface="Times New Roman" panose="02020603050405020304" pitchFamily="18" charset="0"/>
                <a:cs typeface="Times New Roman" panose="02020603050405020304" pitchFamily="18" charset="0"/>
              </a:rPr>
              <a:t>All adverse events are collected and assessed as to whether they are deemed to be related to the vaccine or not.</a:t>
            </a:r>
          </a:p>
          <a:p>
            <a:r>
              <a:rPr lang="en-US" dirty="0">
                <a:solidFill>
                  <a:srgbClr val="3A343A"/>
                </a:solidFill>
                <a:latin typeface="Times New Roman" panose="02020603050405020304" pitchFamily="18" charset="0"/>
                <a:cs typeface="Times New Roman" panose="02020603050405020304" pitchFamily="18" charset="0"/>
              </a:rPr>
              <a:t>Later tested in thousands before being allowed into the market.</a:t>
            </a:r>
            <a:endParaRPr lang="en-US" i="0" dirty="0">
              <a:solidFill>
                <a:srgbClr val="3A343A"/>
              </a:solidFill>
              <a:effectLst/>
              <a:latin typeface="Times New Roman" panose="02020603050405020304" pitchFamily="18" charset="0"/>
              <a:cs typeface="Times New Roman" panose="02020603050405020304" pitchFamily="18" charset="0"/>
            </a:endParaRPr>
          </a:p>
          <a:p>
            <a:pPr marL="0" indent="0">
              <a:buNone/>
            </a:pPr>
            <a:endParaRPr lang="en-US" i="0" dirty="0">
              <a:solidFill>
                <a:srgbClr val="3A343A"/>
              </a:solidFill>
              <a:effectLst/>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981784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0CDC-73E0-9056-25FB-1A85E59A108D}"/>
              </a:ext>
            </a:extLst>
          </p:cNvPr>
          <p:cNvSpPr>
            <a:spLocks noGrp="1"/>
          </p:cNvSpPr>
          <p:nvPr>
            <p:ph type="title"/>
          </p:nvPr>
        </p:nvSpPr>
        <p:spPr/>
        <p:txBody>
          <a:bodyPr/>
          <a:lstStyle/>
          <a:p>
            <a:r>
              <a:rPr lang="en-US" sz="3600" cap="none" dirty="0">
                <a:solidFill>
                  <a:srgbClr val="00B0F0"/>
                </a:solidFill>
                <a:latin typeface="Times New Roman" panose="02020603050405020304" pitchFamily="18" charset="0"/>
                <a:cs typeface="Times New Roman" panose="02020603050405020304" pitchFamily="18" charset="0"/>
              </a:rPr>
              <a:t>S</a:t>
            </a:r>
            <a:r>
              <a:rPr lang="en-US" sz="3600" i="0" cap="none" dirty="0">
                <a:solidFill>
                  <a:srgbClr val="00B0F0"/>
                </a:solidFill>
                <a:effectLst/>
                <a:latin typeface="Times New Roman" panose="02020603050405020304" pitchFamily="18" charset="0"/>
                <a:cs typeface="Times New Roman" panose="02020603050405020304" pitchFamily="18" charset="0"/>
              </a:rPr>
              <a:t>afety assessment post-licensure</a:t>
            </a:r>
            <a:br>
              <a:rPr lang="en-US" b="1" i="0" dirty="0">
                <a:solidFill>
                  <a:srgbClr val="212121"/>
                </a:solidFill>
                <a:effectLst/>
                <a:latin typeface="Merriweather" pitchFamily="2" charset="77"/>
              </a:rPr>
            </a:br>
            <a:endParaRPr lang="en-US" dirty="0"/>
          </a:p>
        </p:txBody>
      </p:sp>
      <p:sp>
        <p:nvSpPr>
          <p:cNvPr id="3" name="Content Placeholder 2">
            <a:extLst>
              <a:ext uri="{FF2B5EF4-FFF2-40B4-BE49-F238E27FC236}">
                <a16:creationId xmlns:a16="http://schemas.microsoft.com/office/drawing/2014/main" id="{18DA68EE-3CE0-515A-1A5F-B160CA99CFC6}"/>
              </a:ext>
            </a:extLst>
          </p:cNvPr>
          <p:cNvSpPr>
            <a:spLocks noGrp="1"/>
          </p:cNvSpPr>
          <p:nvPr>
            <p:ph idx="1"/>
          </p:nvPr>
        </p:nvSpPr>
        <p:spPr/>
        <p:txBody>
          <a:bodyPr/>
          <a:lstStyle/>
          <a:p>
            <a:r>
              <a:rPr lang="en-US" dirty="0">
                <a:solidFill>
                  <a:srgbClr val="212121"/>
                </a:solidFill>
                <a:latin typeface="system-ui"/>
              </a:rPr>
              <a:t>I</a:t>
            </a:r>
            <a:r>
              <a:rPr lang="en-US" b="0" i="0" dirty="0">
                <a:solidFill>
                  <a:srgbClr val="212121"/>
                </a:solidFill>
                <a:effectLst/>
                <a:latin typeface="system-ui"/>
              </a:rPr>
              <a:t>dentify rare or novel adverse event</a:t>
            </a:r>
          </a:p>
          <a:p>
            <a:r>
              <a:rPr lang="en-US" dirty="0">
                <a:solidFill>
                  <a:srgbClr val="212121"/>
                </a:solidFill>
                <a:latin typeface="system-ui"/>
              </a:rPr>
              <a:t>E</a:t>
            </a:r>
            <a:r>
              <a:rPr lang="en-US" b="0" i="0" dirty="0">
                <a:solidFill>
                  <a:srgbClr val="212121"/>
                </a:solidFill>
                <a:effectLst/>
                <a:latin typeface="system-ui"/>
              </a:rPr>
              <a:t>stimate their rate of occurrence </a:t>
            </a:r>
          </a:p>
          <a:p>
            <a:r>
              <a:rPr lang="en-US" dirty="0">
                <a:solidFill>
                  <a:srgbClr val="212121"/>
                </a:solidFill>
                <a:latin typeface="system-ui"/>
              </a:rPr>
              <a:t>D</a:t>
            </a:r>
            <a:r>
              <a:rPr lang="en-US" b="0" i="0" dirty="0">
                <a:solidFill>
                  <a:srgbClr val="212121"/>
                </a:solidFill>
                <a:effectLst/>
                <a:latin typeface="system-ui"/>
              </a:rPr>
              <a:t>istinguish those that are causally related to vaccination</a:t>
            </a:r>
          </a:p>
          <a:p>
            <a:r>
              <a:rPr lang="en-US" dirty="0">
                <a:solidFill>
                  <a:srgbClr val="212121"/>
                </a:solidFill>
                <a:latin typeface="system-ui"/>
              </a:rPr>
              <a:t>Identify vaccines lots with adverse events.</a:t>
            </a:r>
          </a:p>
          <a:p>
            <a:r>
              <a:rPr lang="en-US" dirty="0">
                <a:solidFill>
                  <a:srgbClr val="212121"/>
                </a:solidFill>
                <a:latin typeface="system-ui"/>
              </a:rPr>
              <a:t>Monitors regularly.</a:t>
            </a:r>
            <a:endParaRPr lang="en-US" dirty="0"/>
          </a:p>
        </p:txBody>
      </p:sp>
    </p:spTree>
    <p:extLst>
      <p:ext uri="{BB962C8B-B14F-4D97-AF65-F5344CB8AC3E}">
        <p14:creationId xmlns:p14="http://schemas.microsoft.com/office/powerpoint/2010/main" val="3430554425"/>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
  <TotalTime>1432</TotalTime>
  <Words>3291</Words>
  <Application>Microsoft Macintosh PowerPoint</Application>
  <PresentationFormat>Widescreen</PresentationFormat>
  <Paragraphs>285</Paragraphs>
  <Slides>61</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61</vt:i4>
      </vt:variant>
    </vt:vector>
  </HeadingPairs>
  <TitlesOfParts>
    <vt:vector size="76" baseType="lpstr">
      <vt:lpstr>Akkurat</vt:lpstr>
      <vt:lpstr>Arial</vt:lpstr>
      <vt:lpstr>AvenirLTStd Book</vt:lpstr>
      <vt:lpstr>Calibri</vt:lpstr>
      <vt:lpstr>Cambria</vt:lpstr>
      <vt:lpstr>Europa</vt:lpstr>
      <vt:lpstr>Gill Sans MT</vt:lpstr>
      <vt:lpstr>latoregular</vt:lpstr>
      <vt:lpstr>Merriweather</vt:lpstr>
      <vt:lpstr>Open Sans</vt:lpstr>
      <vt:lpstr>system-ui</vt:lpstr>
      <vt:lpstr>Times</vt:lpstr>
      <vt:lpstr>Times New Roman</vt:lpstr>
      <vt:lpstr>TimesNewRomanPSMT</vt:lpstr>
      <vt:lpstr>Gallery</vt:lpstr>
      <vt:lpstr>Niraj KC</vt:lpstr>
      <vt:lpstr>               Target audiences</vt:lpstr>
      <vt:lpstr>The goal and objective of vaccine safety communications</vt:lpstr>
      <vt:lpstr>Health care workers </vt:lpstr>
      <vt:lpstr>How effective vaccines have been against major diseases in America  </vt:lpstr>
      <vt:lpstr>Healthcare workers’ roles</vt:lpstr>
      <vt:lpstr> Importance of vaccines safety</vt:lpstr>
      <vt:lpstr>Clinical assessment of vaccine safety pre-licensure  </vt:lpstr>
      <vt:lpstr>Safety assessment post-licensure </vt:lpstr>
      <vt:lpstr>What is VAERS?</vt:lpstr>
      <vt:lpstr>Objectives of VAERS </vt:lpstr>
      <vt:lpstr> Communication strategies to boost vaccine acceptance by NIPs(NATIONAL IMMUNIZATION PROGRAM)</vt:lpstr>
      <vt:lpstr>Best Practices to Overcome Vaccine Hesitancy  </vt:lpstr>
      <vt:lpstr>Top adverse event-producing vaccines  </vt:lpstr>
      <vt:lpstr>Adverse events reported age wise</vt:lpstr>
      <vt:lpstr>Top 3 vaccines with adverse events age wise</vt:lpstr>
      <vt:lpstr>Interactive dashboard for the healthcare workers  source of data: CDC website: http://wonders.cdc.gov/vaers.html  Interactive Feedback sections from healthcare workers at the bottom of the dashboard.   </vt:lpstr>
      <vt:lpstr>Target audiences</vt:lpstr>
      <vt:lpstr>Vaccines for children</vt:lpstr>
      <vt:lpstr>Five important reasons to vaccinate your child</vt:lpstr>
      <vt:lpstr>Immunizing children is safe  While analyzing VAERS data from CDC collected on Sept 12, 2022, the odds of getting adverse events is only 0.08% in children less than 1 year age children. Parents should be confident to immunize their children by seeing data. </vt:lpstr>
      <vt:lpstr>Fact of vaccines</vt:lpstr>
      <vt:lpstr>Method employed to make vaccines safe</vt:lpstr>
      <vt:lpstr>Vaccines ensure healthy life for school-going children</vt:lpstr>
      <vt:lpstr>Its time to make decision? </vt:lpstr>
      <vt:lpstr>Wants to move towards healthy life ?</vt:lpstr>
      <vt:lpstr>Important vaccines in the history</vt:lpstr>
      <vt:lpstr>Why Vaccinate?  </vt:lpstr>
      <vt:lpstr>Recommended vaccinations for infants and children  source: https://www.cdc.gov/vaccines/schedules </vt:lpstr>
      <vt:lpstr>Types of audience</vt:lpstr>
      <vt:lpstr>Vaccination policy for healthcare workers</vt:lpstr>
      <vt:lpstr>Managers role for policy making</vt:lpstr>
      <vt:lpstr>Objectives:</vt:lpstr>
      <vt:lpstr>Hospital management policy Objectives: . to allocate the budget to study which vaccines produce adverse effect . to notify the local government about the adverse events of vaccines .to educate health staff about the importance of vaccines to safe lives .to make plans to sustain the hospital and maximize the profit by selling the vaccines. .to train the staff professionally which will help to increase customers(patients).   </vt:lpstr>
      <vt:lpstr>PowerPoint Presentation</vt:lpstr>
      <vt:lpstr>Age-wise adverse events in vaccines .The top two of the adverse events age groups are older age groups. .Policymakers should focus on providing free medicines to these age groups while vaccinating them, and for this managers should incorporate with the governments and health insurance companies for providing free medicines so that adverse events could  be reduced.  </vt:lpstr>
      <vt:lpstr>Policy for immunization of health-care workers </vt:lpstr>
      <vt:lpstr>Covid adverse events gender wise The adverse events due to covid vaccines are very low in all genders. 0.36% of cases in females and 0.17% in males report adverse events, due to the fact that a large number of people administrated covid vaccines. So, in total, the cases of adverse events are very low.</vt:lpstr>
      <vt:lpstr>Best age to immunize children</vt:lpstr>
      <vt:lpstr>High risk exposure for kids &lt;=5 &amp; general &gt;5 years of age</vt:lpstr>
      <vt:lpstr>        continue….</vt:lpstr>
      <vt:lpstr>        continue….</vt:lpstr>
      <vt:lpstr>Immunization of health-care providers: necessity and public health policies </vt:lpstr>
      <vt:lpstr>Types of audience</vt:lpstr>
      <vt:lpstr>About VAERS data</vt:lpstr>
      <vt:lpstr>        continue…</vt:lpstr>
      <vt:lpstr>Presentation slides consists of following features:</vt:lpstr>
      <vt:lpstr>Percentage of adverse events in vaccines gender wise </vt:lpstr>
      <vt:lpstr>Percent adverse event age-wise</vt:lpstr>
      <vt:lpstr>Age and gender-wise adverse events</vt:lpstr>
      <vt:lpstr>Dashboard presentation for analyst </vt:lpstr>
      <vt:lpstr>Results</vt:lpstr>
      <vt:lpstr>Conclusion</vt:lpstr>
      <vt:lpstr>Feedbacks</vt:lpstr>
      <vt:lpstr>Feedback 1</vt:lpstr>
      <vt:lpstr>Feedback 2</vt:lpstr>
      <vt:lpstr>Feedback 3</vt:lpstr>
      <vt:lpstr>Feedback 4</vt:lpstr>
      <vt:lpstr>Feedback 5</vt:lpstr>
      <vt:lpstr>Feedback 6</vt:lpstr>
      <vt:lpstr>FEEDBACK 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Niraj Kc</dc:creator>
  <cp:lastModifiedBy>Niraj Kc</cp:lastModifiedBy>
  <cp:revision>166</cp:revision>
  <dcterms:created xsi:type="dcterms:W3CDTF">2022-12-05T21:11:39Z</dcterms:created>
  <dcterms:modified xsi:type="dcterms:W3CDTF">2023-01-02T15:36:01Z</dcterms:modified>
</cp:coreProperties>
</file>